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8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99" r:id="rId2"/>
    <p:sldMasterId id="2147483674" r:id="rId3"/>
    <p:sldMasterId id="2147483686" r:id="rId4"/>
    <p:sldMasterId id="2147483661" r:id="rId5"/>
  </p:sldMasterIdLst>
  <p:notesMasterIdLst>
    <p:notesMasterId r:id="rId24"/>
  </p:notesMasterIdLst>
  <p:sldIdLst>
    <p:sldId id="581" r:id="rId6"/>
    <p:sldId id="606" r:id="rId7"/>
    <p:sldId id="607" r:id="rId8"/>
    <p:sldId id="608" r:id="rId9"/>
    <p:sldId id="609" r:id="rId10"/>
    <p:sldId id="610" r:id="rId11"/>
    <p:sldId id="611" r:id="rId12"/>
    <p:sldId id="612" r:id="rId13"/>
    <p:sldId id="613" r:id="rId14"/>
    <p:sldId id="614" r:id="rId15"/>
    <p:sldId id="616" r:id="rId16"/>
    <p:sldId id="615" r:id="rId17"/>
    <p:sldId id="619" r:id="rId18"/>
    <p:sldId id="620" r:id="rId19"/>
    <p:sldId id="621" r:id="rId20"/>
    <p:sldId id="622" r:id="rId21"/>
    <p:sldId id="623" r:id="rId22"/>
    <p:sldId id="618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Rg st="1" end="46"/>
    <p:penClr>
      <a:srgbClr val="FF0000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7930" autoAdjust="0"/>
    <p:restoredTop sz="88674" autoAdjust="0"/>
  </p:normalViewPr>
  <p:slideViewPr>
    <p:cSldViewPr>
      <p:cViewPr>
        <p:scale>
          <a:sx n="69" d="100"/>
          <a:sy n="69" d="100"/>
        </p:scale>
        <p:origin x="-1320" y="78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1784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75EF14-BCAC-4478-9F17-12665520CF9C}" type="datetimeFigureOut">
              <a:rPr lang="en-US" smtClean="0"/>
              <a:pPr/>
              <a:t>10/12/2019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5A9D6-ECC2-46C6-8939-3ED2740E45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95955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5A9D6-ECC2-46C6-8939-3ED2740E459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64690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5A9D6-ECC2-46C6-8939-3ED2740E459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64690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3F0D3-BA8F-4DE1-92E9-124D8A79146A}" type="datetime1">
              <a:rPr lang="en-US" smtClean="0"/>
              <a:pPr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BMS Institute of Technology | Dept. of Information Science and Engineering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F4DC4-F20F-4B21-B1D0-CA617088D124}" type="datetime1">
              <a:rPr lang="en-US" smtClean="0"/>
              <a:pPr/>
              <a:t>10/12/2019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BMS Institute of Technology | Dept. of Information Science and Engineering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62421-8F72-4547-BD8C-2203B2D182DE}" type="datetime1">
              <a:rPr lang="en-US" smtClean="0"/>
              <a:pPr/>
              <a:t>10/12/2019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BMS Institute of Technology | Dept. of Information Science and Engineering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8D42-680C-412D-8734-CE37056ADAA8}" type="datetime1">
              <a:rPr lang="en-US" smtClean="0"/>
              <a:pPr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BMS Institute of Technology | Dept. of Information Science and Engineering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4E61-5538-4E6A-9F07-6D6C8EC89C6C}" type="datetime1">
              <a:rPr lang="en-US" smtClean="0"/>
              <a:pPr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BMS Institute of Technology | Dept. of Information Science and Engineering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45D8B-8B5E-4D0D-813E-4A4FDDD783A3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71F8B-04A5-49C2-A42D-0D661A9B959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745635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45D8B-8B5E-4D0D-813E-4A4FDDD783A3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71F8B-04A5-49C2-A42D-0D661A9B959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5600835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45D8B-8B5E-4D0D-813E-4A4FDDD783A3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71F8B-04A5-49C2-A42D-0D661A9B959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620319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45D8B-8B5E-4D0D-813E-4A4FDDD783A3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71F8B-04A5-49C2-A42D-0D661A9B959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437117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45D8B-8B5E-4D0D-813E-4A4FDDD783A3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71F8B-04A5-49C2-A42D-0D661A9B959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4632878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45D8B-8B5E-4D0D-813E-4A4FDDD783A3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71F8B-04A5-49C2-A42D-0D661A9B959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750927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FEDA3-EF90-49AC-A62A-E3148F14F98A}" type="datetime1">
              <a:rPr lang="en-US" smtClean="0"/>
              <a:pPr/>
              <a:t>10/12/2019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xmlns="" val="1324301711"/>
              </p:ext>
            </p:extLst>
          </p:nvPr>
        </p:nvGraphicFramePr>
        <p:xfrm>
          <a:off x="1676400" y="6324600"/>
          <a:ext cx="6324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1150"/>
                <a:gridCol w="4743450"/>
              </a:tblGrid>
              <a:tr h="289560">
                <a:tc>
                  <a:txBody>
                    <a:bodyPr/>
                    <a:lstStyle/>
                    <a:p>
                      <a:r>
                        <a:rPr lang="en-US" dirty="0" smtClean="0"/>
                        <a:t>Dept.</a:t>
                      </a:r>
                      <a:r>
                        <a:rPr lang="en-US" baseline="0" dirty="0" smtClean="0"/>
                        <a:t> of ISE</a:t>
                      </a:r>
                      <a:endParaRPr lang="en-US" dirty="0"/>
                    </a:p>
                  </a:txBody>
                  <a:tcPr>
                    <a:solidFill>
                      <a:srgbClr val="F36D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BMS Institute of Technology &amp; Management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997" y="328246"/>
            <a:ext cx="1066800" cy="990600"/>
          </a:xfrm>
          <a:prstGeom prst="rect">
            <a:avLst/>
          </a:prstGeom>
          <a:noFill/>
        </p:spPr>
      </p:pic>
      <p:pic>
        <p:nvPicPr>
          <p:cNvPr id="6146" name="Picture 2" descr="C:\Users\SKP\Pictures\Dept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96200" y="261571"/>
            <a:ext cx="114300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Table 10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xmlns="" val="893991711"/>
              </p:ext>
            </p:extLst>
          </p:nvPr>
        </p:nvGraphicFramePr>
        <p:xfrm>
          <a:off x="1667689" y="6453336"/>
          <a:ext cx="6324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1150"/>
                <a:gridCol w="4743450"/>
              </a:tblGrid>
              <a:tr h="289560">
                <a:tc>
                  <a:txBody>
                    <a:bodyPr/>
                    <a:lstStyle/>
                    <a:p>
                      <a:r>
                        <a:rPr lang="en-US" dirty="0" smtClean="0"/>
                        <a:t>Dept.</a:t>
                      </a:r>
                      <a:r>
                        <a:rPr lang="en-US" baseline="0" dirty="0" smtClean="0"/>
                        <a:t> of ISE</a:t>
                      </a:r>
                      <a:endParaRPr lang="en-US" dirty="0"/>
                    </a:p>
                  </a:txBody>
                  <a:tcPr>
                    <a:solidFill>
                      <a:srgbClr val="F36D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BMS Institute of Technology &amp; Management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itle 1"/>
          <p:cNvSpPr txBox="1">
            <a:spLocks/>
          </p:cNvSpPr>
          <p:nvPr userDrawn="1"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13" name="Picture 12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997" y="328246"/>
            <a:ext cx="1066800" cy="990600"/>
          </a:xfrm>
          <a:prstGeom prst="rect">
            <a:avLst/>
          </a:prstGeom>
          <a:noFill/>
        </p:spPr>
      </p:pic>
      <p:pic>
        <p:nvPicPr>
          <p:cNvPr id="14" name="Picture 2" descr="C:\Users\SKP\Pictures\Dept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992289" y="284163"/>
            <a:ext cx="114300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45D8B-8B5E-4D0D-813E-4A4FDDD783A3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71F8B-04A5-49C2-A42D-0D661A9B959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882682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45D8B-8B5E-4D0D-813E-4A4FDDD783A3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71F8B-04A5-49C2-A42D-0D661A9B959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8038723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45D8B-8B5E-4D0D-813E-4A4FDDD783A3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71F8B-04A5-49C2-A42D-0D661A9B959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8285357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45D8B-8B5E-4D0D-813E-4A4FDDD783A3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71F8B-04A5-49C2-A42D-0D661A9B959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7863780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45D8B-8B5E-4D0D-813E-4A4FDDD783A3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71F8B-04A5-49C2-A42D-0D661A9B959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8678896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A3784-2E67-424A-8F47-3A17AF829595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A8E39-8B62-4260-8AE2-B6A2D0C4E5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1786168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A3784-2E67-424A-8F47-3A17AF829595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A8E39-8B62-4260-8AE2-B6A2D0C4E5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5795746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A3784-2E67-424A-8F47-3A17AF829595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A8E39-8B62-4260-8AE2-B6A2D0C4E5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7333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A3784-2E67-424A-8F47-3A17AF829595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A8E39-8B62-4260-8AE2-B6A2D0C4E5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1388407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A3784-2E67-424A-8F47-3A17AF829595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A8E39-8B62-4260-8AE2-B6A2D0C4E5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228742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3E715-C899-4DA7-B093-C5163A74DCAF}" type="datetime1">
              <a:rPr lang="en-US" smtClean="0"/>
              <a:pPr/>
              <a:t>10/12/2019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BMS Institute of Technology | Dept. of Information Science and Engineering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609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FEDA3-EF90-49AC-A62A-E3148F14F98A}" type="datetime1">
              <a:rPr lang="en-US" smtClean="0"/>
              <a:pPr/>
              <a:t>10/12/2019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xmlns="" val="858170478"/>
              </p:ext>
            </p:extLst>
          </p:nvPr>
        </p:nvGraphicFramePr>
        <p:xfrm>
          <a:off x="1667689" y="6453336"/>
          <a:ext cx="6324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1150"/>
                <a:gridCol w="4743450"/>
              </a:tblGrid>
              <a:tr h="289560">
                <a:tc>
                  <a:txBody>
                    <a:bodyPr/>
                    <a:lstStyle/>
                    <a:p>
                      <a:r>
                        <a:rPr lang="en-US" dirty="0" smtClean="0"/>
                        <a:t>Dept.</a:t>
                      </a:r>
                      <a:r>
                        <a:rPr lang="en-US" baseline="0" dirty="0" smtClean="0"/>
                        <a:t> of ISE</a:t>
                      </a:r>
                      <a:endParaRPr lang="en-US" dirty="0"/>
                    </a:p>
                  </a:txBody>
                  <a:tcPr>
                    <a:solidFill>
                      <a:srgbClr val="F36D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BMS Institute of Technology &amp; Management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itle 1"/>
          <p:cNvSpPr txBox="1">
            <a:spLocks/>
          </p:cNvSpPr>
          <p:nvPr userDrawn="1"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0" name="Picture 9"/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997" y="328246"/>
            <a:ext cx="1066800" cy="990600"/>
          </a:xfrm>
          <a:prstGeom prst="rect">
            <a:avLst/>
          </a:prstGeom>
          <a:noFill/>
        </p:spPr>
      </p:pic>
      <p:pic>
        <p:nvPicPr>
          <p:cNvPr id="11" name="Picture 2" descr="C:\Users\SKP\Pictures\DeptLogo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992289" y="284163"/>
            <a:ext cx="114300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6701340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A3784-2E67-424A-8F47-3A17AF829595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A8E39-8B62-4260-8AE2-B6A2D0C4E5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5962463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A3784-2E67-424A-8F47-3A17AF829595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A8E39-8B62-4260-8AE2-B6A2D0C4E5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2852718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A3784-2E67-424A-8F47-3A17AF829595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A8E39-8B62-4260-8AE2-B6A2D0C4E5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5054135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A3784-2E67-424A-8F47-3A17AF829595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A8E39-8B62-4260-8AE2-B6A2D0C4E5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7753687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A3784-2E67-424A-8F47-3A17AF829595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A8E39-8B62-4260-8AE2-B6A2D0C4E5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4563634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A3784-2E67-424A-8F47-3A17AF829595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A8E39-8B62-4260-8AE2-B6A2D0C4E5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395172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85889-A7E5-4881-B794-C6A804B09EA7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E0F83-6679-44AA-A3A7-07907952BB9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8370289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85889-A7E5-4881-B794-C6A804B09EA7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E0F83-6679-44AA-A3A7-07907952BB9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899831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85889-A7E5-4881-B794-C6A804B09EA7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E0F83-6679-44AA-A3A7-07907952BB9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671587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85889-A7E5-4881-B794-C6A804B09EA7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E0F83-6679-44AA-A3A7-07907952BB9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621100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C009E-2022-4599-9372-66EEE9ED26A8}" type="datetime1">
              <a:rPr lang="en-US" smtClean="0"/>
              <a:pPr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BMS Institute of Technology | Dept. of Information Science and Engineering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85889-A7E5-4881-B794-C6A804B09EA7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E0F83-6679-44AA-A3A7-07907952BB9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4973614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85889-A7E5-4881-B794-C6A804B09EA7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E0F83-6679-44AA-A3A7-07907952BB9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0226509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85889-A7E5-4881-B794-C6A804B09EA7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E0F83-6679-44AA-A3A7-07907952BB9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89837243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85889-A7E5-4881-B794-C6A804B09EA7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E0F83-6679-44AA-A3A7-07907952BB9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45353025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85889-A7E5-4881-B794-C6A804B09EA7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E0F83-6679-44AA-A3A7-07907952BB9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5380781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85889-A7E5-4881-B794-C6A804B09EA7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E0F83-6679-44AA-A3A7-07907952BB9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15602709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85889-A7E5-4881-B794-C6A804B09EA7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E0F83-6679-44AA-A3A7-07907952BB9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1358060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85889-A7E5-4881-B794-C6A804B09EA7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E0F83-6679-44AA-A3A7-07907952BB9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52134915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98A5-4105-4C22-AEA4-D482C39B091B}" type="datetimeFigureOut">
              <a:rPr lang="en-US" smtClean="0"/>
              <a:pPr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92814-B123-4FF2-9C62-AFCD818C7C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8233300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98A5-4105-4C22-AEA4-D482C39B091B}" type="datetimeFigureOut">
              <a:rPr lang="en-US" smtClean="0"/>
              <a:pPr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92814-B123-4FF2-9C62-AFCD818C7C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82756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F45E7-9B93-4494-B05F-44DDA52F9145}" type="datetime1">
              <a:rPr lang="en-US" smtClean="0"/>
              <a:pPr/>
              <a:t>10/12/2019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BMS Institute of Technology | Dept. of Information Science and Engineering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98A5-4105-4C22-AEA4-D482C39B091B}" type="datetimeFigureOut">
              <a:rPr lang="en-US" smtClean="0"/>
              <a:pPr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92814-B123-4FF2-9C62-AFCD818C7C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3546253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98A5-4105-4C22-AEA4-D482C39B091B}" type="datetimeFigureOut">
              <a:rPr lang="en-US" smtClean="0"/>
              <a:pPr/>
              <a:t>10/12/2019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92814-B123-4FF2-9C62-AFCD818C7C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9860877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98A5-4105-4C22-AEA4-D482C39B091B}" type="datetimeFigureOut">
              <a:rPr lang="en-US" smtClean="0"/>
              <a:pPr/>
              <a:t>10/12/2019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92814-B123-4FF2-9C62-AFCD818C7C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2213911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98A5-4105-4C22-AEA4-D482C39B091B}" type="datetimeFigureOut">
              <a:rPr lang="en-US" smtClean="0"/>
              <a:pPr/>
              <a:t>10/12/2019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92814-B123-4FF2-9C62-AFCD818C7C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2641522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98A5-4105-4C22-AEA4-D482C39B091B}" type="datetimeFigureOut">
              <a:rPr lang="en-US" smtClean="0"/>
              <a:pPr/>
              <a:t>10/12/2019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92814-B123-4FF2-9C62-AFCD818C7C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9708602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98A5-4105-4C22-AEA4-D482C39B091B}" type="datetimeFigureOut">
              <a:rPr lang="en-US" smtClean="0"/>
              <a:pPr/>
              <a:t>10/12/2019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92814-B123-4FF2-9C62-AFCD818C7C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4801928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98A5-4105-4C22-AEA4-D482C39B091B}" type="datetimeFigureOut">
              <a:rPr lang="en-US" smtClean="0"/>
              <a:pPr/>
              <a:t>10/12/2019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92814-B123-4FF2-9C62-AFCD818C7C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2302756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98A5-4105-4C22-AEA4-D482C39B091B}" type="datetimeFigureOut">
              <a:rPr lang="en-US" smtClean="0"/>
              <a:pPr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92814-B123-4FF2-9C62-AFCD818C7C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691622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98A5-4105-4C22-AEA4-D482C39B091B}" type="datetimeFigureOut">
              <a:rPr lang="en-US" smtClean="0"/>
              <a:pPr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92814-B123-4FF2-9C62-AFCD818C7C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20770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DDCAD-435D-4B9D-AC77-4E8481C4C4D1}" type="datetime1">
              <a:rPr lang="en-US" smtClean="0"/>
              <a:pPr/>
              <a:t>10/12/2019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BMS Institute of Technology | Dept. of Information Science and Engineering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7851" y="46270"/>
            <a:ext cx="7280596" cy="888749"/>
          </a:xfrm>
        </p:spPr>
        <p:txBody>
          <a:bodyPr/>
          <a:lstStyle>
            <a:lvl1pPr>
              <a:defRPr>
                <a:latin typeface="Cambria" pitchFamily="18" charset="0"/>
                <a:ea typeface="Cambr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20436" y="6340022"/>
            <a:ext cx="2057400" cy="365125"/>
          </a:xfrm>
        </p:spPr>
        <p:txBody>
          <a:bodyPr/>
          <a:lstStyle/>
          <a:p>
            <a:fld id="{C4ED29FA-0EC0-4F82-977A-7B223E21A27E}" type="datetime1">
              <a:rPr lang="en-IN" smtClean="0"/>
              <a:pPr/>
              <a:t>12-10-2019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2514600" y="6400800"/>
            <a:ext cx="1638300" cy="27622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Department of ISE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4114800" y="6400800"/>
            <a:ext cx="3124200" cy="27622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BMS  Institute of Technology and Mgmt</a:t>
            </a:r>
          </a:p>
        </p:txBody>
      </p:sp>
      <p:pic>
        <p:nvPicPr>
          <p:cNvPr id="10" name="Picture 9"/>
          <p:cNvPicPr/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57851" cy="935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C:\Users\SKP\Pictures\DeptLogo.png"/>
          <p:cNvPicPr/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38446" y="22902"/>
            <a:ext cx="905554" cy="912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249897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mbria" pitchFamily="18" charset="0"/>
                <a:ea typeface="Cambr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145F-5A59-4BAB-A4E4-6FD9327CA931}" type="datetime1">
              <a:rPr lang="en-US" smtClean="0"/>
              <a:pPr/>
              <a:t>10/12/2019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BMS Institute of Technology | Dept. of Information Science and Engineering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64E36-5401-45B6-B6B4-7CE84885D7BB}" type="datetime1">
              <a:rPr lang="en-US" smtClean="0"/>
              <a:pPr/>
              <a:t>10/12/2019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BMS Institute of Technology | Dept. of Information Science and Engineering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3E715-C899-4DA7-B093-C5163A74DCAF}" type="datetime1">
              <a:rPr lang="en-US" smtClean="0"/>
              <a:pPr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BMS Institute of Technology | Dept. of Information Science and Engineering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7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45D8B-8B5E-4D0D-813E-4A4FDDD783A3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871F8B-04A5-49C2-A42D-0D661A9B959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891071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EA3784-2E67-424A-8F47-3A17AF829595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A8E39-8B62-4260-8AE2-B6A2D0C4E588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462198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B85889-A7E5-4881-B794-C6A804B09EA7}" type="datetimeFigureOut">
              <a:rPr lang="en-IN" smtClean="0"/>
              <a:pPr/>
              <a:t>12-10-2019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E0F83-6679-44AA-A3A7-07907952BB9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044657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D98A5-4105-4C22-AEA4-D482C39B091B}" type="datetimeFigureOut">
              <a:rPr lang="en-US" smtClean="0"/>
              <a:pPr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392814-B123-4FF2-9C62-AFCD818C7C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03276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Logo 167a1e45069e8f279b09630a9bff0d35e6cba7f016a24651e39a40dc422e9dc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4800" y="796572"/>
            <a:ext cx="1058121" cy="115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62921" y="829646"/>
            <a:ext cx="76286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smtClean="0">
                <a:solidFill>
                  <a:srgbClr val="FF0000"/>
                </a:solidFill>
                <a:latin typeface="Lucida Sans" pitchFamily="34" charset="0"/>
              </a:rPr>
              <a:t>BMS</a:t>
            </a:r>
          </a:p>
          <a:p>
            <a:r>
              <a:rPr lang="en-IN" sz="2400" b="1" dirty="0" smtClean="0">
                <a:solidFill>
                  <a:srgbClr val="002060"/>
                </a:solidFill>
                <a:latin typeface="Lucida Sans" pitchFamily="34" charset="0"/>
              </a:rPr>
              <a:t>Institute of Technology and Management</a:t>
            </a:r>
            <a:endParaRPr lang="en-IN" sz="2400" b="1" dirty="0">
              <a:solidFill>
                <a:srgbClr val="002060"/>
              </a:solidFill>
              <a:latin typeface="Lucida Sans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33600" y="1371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1182552" y="2060848"/>
            <a:ext cx="6781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/>
              <a:t>Module – 4</a:t>
            </a:r>
            <a:r>
              <a:rPr lang="en-IN" sz="3200" dirty="0" smtClean="0"/>
              <a:t> </a:t>
            </a:r>
            <a:endParaRPr lang="en-IN" sz="3200" dirty="0"/>
          </a:p>
          <a:p>
            <a:pPr algn="ctr"/>
            <a:r>
              <a:rPr lang="en-IN" sz="3200" dirty="0" smtClean="0"/>
              <a:t>DERENGMENTS</a:t>
            </a:r>
          </a:p>
          <a:p>
            <a:pPr algn="ctr"/>
            <a:r>
              <a:rPr lang="en-IN" sz="3200" dirty="0" smtClean="0"/>
              <a:t>18CS36</a:t>
            </a:r>
            <a:endParaRPr lang="en-IN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477680" y="6197224"/>
            <a:ext cx="7391400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rgbClr val="FF0000"/>
                </a:solidFill>
                <a:latin typeface="Cambria" pitchFamily="18" charset="0"/>
              </a:rPr>
              <a:t>D</a:t>
            </a:r>
            <a:r>
              <a:rPr lang="en-IN" sz="2400" b="1" dirty="0" smtClean="0">
                <a:solidFill>
                  <a:srgbClr val="002060"/>
                </a:solidFill>
                <a:latin typeface="Cambria" pitchFamily="18" charset="0"/>
              </a:rPr>
              <a:t>epartment of</a:t>
            </a:r>
            <a:r>
              <a:rPr lang="en-IN" sz="2400" b="1" dirty="0" smtClean="0">
                <a:solidFill>
                  <a:srgbClr val="FF0000"/>
                </a:solidFill>
                <a:latin typeface="Cambria" pitchFamily="18" charset="0"/>
              </a:rPr>
              <a:t> I</a:t>
            </a:r>
            <a:r>
              <a:rPr lang="en-IN" sz="2400" b="1" dirty="0" smtClean="0">
                <a:solidFill>
                  <a:srgbClr val="002060"/>
                </a:solidFill>
                <a:latin typeface="Cambria" pitchFamily="18" charset="0"/>
              </a:rPr>
              <a:t>nformation</a:t>
            </a:r>
            <a:r>
              <a:rPr lang="en-IN" sz="2400" b="1" dirty="0" smtClean="0">
                <a:solidFill>
                  <a:srgbClr val="FF0000"/>
                </a:solidFill>
                <a:latin typeface="Cambria" pitchFamily="18" charset="0"/>
              </a:rPr>
              <a:t> S</a:t>
            </a:r>
            <a:r>
              <a:rPr lang="en-IN" sz="2400" b="1" dirty="0" smtClean="0">
                <a:solidFill>
                  <a:srgbClr val="002060"/>
                </a:solidFill>
                <a:latin typeface="Cambria" pitchFamily="18" charset="0"/>
              </a:rPr>
              <a:t>cience &amp; </a:t>
            </a:r>
            <a:r>
              <a:rPr lang="en-IN" sz="2400" b="1" dirty="0" smtClean="0">
                <a:solidFill>
                  <a:srgbClr val="FF0000"/>
                </a:solidFill>
                <a:latin typeface="Cambria" pitchFamily="18" charset="0"/>
              </a:rPr>
              <a:t>E</a:t>
            </a:r>
            <a:r>
              <a:rPr lang="en-IN" sz="2400" b="1" dirty="0" smtClean="0">
                <a:solidFill>
                  <a:srgbClr val="002060"/>
                </a:solidFill>
                <a:latin typeface="Cambria" pitchFamily="18" charset="0"/>
              </a:rPr>
              <a:t>ngineering</a:t>
            </a:r>
            <a:endParaRPr lang="en-IN" sz="2400" b="1" dirty="0">
              <a:solidFill>
                <a:srgbClr val="002060"/>
              </a:solidFill>
              <a:latin typeface="Cambria" pitchFamily="18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29600" y="5943599"/>
            <a:ext cx="903596" cy="909865"/>
          </a:xfrm>
          <a:prstGeom prst="rect">
            <a:avLst/>
          </a:prstGeom>
          <a:noFill/>
          <a:ln>
            <a:noFill/>
          </a:ln>
          <a:effectLst/>
          <a:extLst/>
        </p:spPr>
      </p:pic>
      <p:cxnSp>
        <p:nvCxnSpPr>
          <p:cNvPr id="12" name="Straight Connector 11"/>
          <p:cNvCxnSpPr/>
          <p:nvPr/>
        </p:nvCxnSpPr>
        <p:spPr>
          <a:xfrm>
            <a:off x="0" y="5943599"/>
            <a:ext cx="914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788024" y="3789040"/>
            <a:ext cx="4203576" cy="209232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entury" pitchFamily="18" charset="0"/>
              </a:rPr>
              <a:t>By,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Century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entury" pitchFamily="18" charset="0"/>
              </a:rPr>
              <a:t>Dr.  </a:t>
            </a:r>
            <a:r>
              <a:rPr lang="en-US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entury" pitchFamily="18" charset="0"/>
              </a:rPr>
              <a:t>Pushpa</a:t>
            </a:r>
            <a:r>
              <a:rPr lang="en-US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entury" pitchFamily="18" charset="0"/>
              </a:rPr>
              <a:t> S. K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entury" pitchFamily="18" charset="0"/>
              </a:rPr>
              <a:t>Professor</a:t>
            </a:r>
            <a:endParaRPr lang="en-US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Century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entury" pitchFamily="18" charset="0"/>
              </a:rPr>
              <a:t>Dept. of Information Science &amp; </a:t>
            </a:r>
            <a:r>
              <a:rPr lang="en-US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entury" pitchFamily="18" charset="0"/>
              </a:rPr>
              <a:t>Engg</a:t>
            </a: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entury" pitchFamily="18" charset="0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entury" pitchFamily="18" charset="0"/>
              </a:rPr>
              <a:t>BMS Institute of Technology &amp; Mgmt. Bengaluru.</a:t>
            </a:r>
          </a:p>
        </p:txBody>
      </p:sp>
    </p:spTree>
    <p:extLst>
      <p:ext uri="{BB962C8B-B14F-4D97-AF65-F5344CB8AC3E}">
        <p14:creationId xmlns:p14="http://schemas.microsoft.com/office/powerpoint/2010/main" xmlns="" val="342577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Problem4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dirty="0" err="1" smtClean="0"/>
              <a:t>Mrs.</a:t>
            </a:r>
            <a:r>
              <a:rPr lang="en-IN" dirty="0" smtClean="0"/>
              <a:t> X teaches geometry and then biology to a class of 12 advanced students in a classroom that only has 12 desks.</a:t>
            </a:r>
          </a:p>
          <a:p>
            <a:pPr marL="514350" indent="-514350">
              <a:buAutoNum type="alphaLcParenR"/>
            </a:pPr>
            <a:r>
              <a:rPr lang="en-IN" dirty="0" smtClean="0"/>
              <a:t>How many ways can she assign the students to the desks, so that no student is seated in the same desk for both classes?</a:t>
            </a:r>
          </a:p>
          <a:p>
            <a:pPr marL="514350" indent="-514350">
              <a:buAutoNum type="alphaLcParenR"/>
            </a:pPr>
            <a:r>
              <a:rPr lang="en-IN" dirty="0" smtClean="0"/>
              <a:t>How many ways can she assign the students to the desks, so that exactly six students occupy the same desk for both classes?</a:t>
            </a:r>
          </a:p>
          <a:p>
            <a:pPr marL="0" indent="0">
              <a:buNone/>
            </a:pPr>
            <a:endParaRPr lang="en-IN" dirty="0" smtClean="0"/>
          </a:p>
          <a:p>
            <a:pPr marL="514350" indent="-514350">
              <a:buAutoNum type="alphaLcParenR"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7683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73015"/>
          </a:xfrm>
        </p:spPr>
        <p:txBody>
          <a:bodyPr/>
          <a:lstStyle/>
          <a:p>
            <a:pPr marL="0" indent="0" algn="just">
              <a:buNone/>
            </a:pPr>
            <a:r>
              <a:rPr lang="en-IN" dirty="0"/>
              <a:t>At first teacher </a:t>
            </a:r>
            <a:r>
              <a:rPr lang="en-IN" dirty="0" smtClean="0"/>
              <a:t>assigns </a:t>
            </a:r>
            <a:r>
              <a:rPr lang="en-IN" dirty="0"/>
              <a:t>desks to students in 12! Ways. Each such distribution fixes the position of the 12 students. The redistribution of the </a:t>
            </a:r>
            <a:r>
              <a:rPr lang="en-IN" dirty="0" smtClean="0"/>
              <a:t>desk </a:t>
            </a:r>
            <a:r>
              <a:rPr lang="en-IN" dirty="0"/>
              <a:t>such that no student will get the same desk again is a derangement of these positions</a:t>
            </a:r>
            <a:r>
              <a:rPr lang="en-IN" dirty="0" smtClean="0"/>
              <a:t>.</a:t>
            </a:r>
          </a:p>
          <a:p>
            <a:pPr marL="0" indent="0" algn="just">
              <a:buNone/>
            </a:pPr>
            <a:r>
              <a:rPr lang="en-IN" dirty="0" smtClean="0"/>
              <a:t>This can be achieved in (n!)*</a:t>
            </a:r>
            <a:r>
              <a:rPr lang="en-IN" dirty="0" err="1" smtClean="0"/>
              <a:t>dn</a:t>
            </a:r>
            <a:r>
              <a:rPr lang="en-IN" dirty="0" smtClean="0"/>
              <a:t> ways.  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9818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AutoNum type="alphaLcParenBoth"/>
                </a:pPr>
                <a:r>
                  <a:rPr lang="en-IN" dirty="0" smtClean="0"/>
                  <a:t>d12 = (12!)(12!)</a:t>
                </a:r>
                <a:r>
                  <a:rPr lang="en-IN" baseline="30000" dirty="0" smtClean="0"/>
                  <a:t/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/>
                        <a:ea typeface="Cambria Math"/>
                      </a:rPr>
                      <m:t>×</m:t>
                    </m:r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IN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IN" i="1">
                                <a:latin typeface="Cambria Math"/>
                              </a:rPr>
                              <m:t>𝑖</m:t>
                            </m:r>
                            <m:r>
                              <a:rPr lang="en-IN" i="1">
                                <a:latin typeface="Cambria Math"/>
                              </a:rPr>
                              <m:t>=0</m:t>
                            </m:r>
                          </m:sub>
                          <m:sup>
                            <m:r>
                              <a:rPr lang="en-IN" i="1">
                                <a:latin typeface="Cambria Math"/>
                              </a:rPr>
                              <m:t>1</m:t>
                            </m:r>
                            <m:r>
                              <a:rPr lang="en-IN" b="0" i="1" smtClean="0">
                                <a:latin typeface="Cambria Math"/>
                              </a:rPr>
                              <m:t>2</m:t>
                            </m:r>
                          </m:sup>
                          <m:e>
                            <m:f>
                              <m:fPr>
                                <m:ctrlPr>
                                  <a:rPr lang="en-IN" i="1">
                                    <a:latin typeface="Cambria Math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IN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i="1">
                                        <a:latin typeface="Cambria Math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IN" i="1" baseline="30000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IN" i="1">
                                    <a:latin typeface="Cambria Math"/>
                                  </a:rPr>
                                  <m:t> </m:t>
                                </m:r>
                              </m:num>
                              <m:den>
                                <m:r>
                                  <a:rPr lang="en-IN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IN" i="1">
                                    <a:latin typeface="Cambria Math"/>
                                  </a:rPr>
                                  <m:t>!</m:t>
                                </m:r>
                              </m:den>
                            </m:f>
                          </m:e>
                        </m:nary>
                      </m:e>
                    </m:d>
                  </m:oMath>
                </a14:m>
                <a:endParaRPr lang="en-IN" dirty="0" smtClean="0"/>
              </a:p>
              <a:p>
                <a:pPr marL="0" indent="0">
                  <a:buNone/>
                </a:pPr>
                <a:r>
                  <a:rPr lang="en-IN" dirty="0"/>
                  <a:t/>
                </a:r>
                <a:r>
                  <a:rPr lang="en-IN" dirty="0" smtClean="0"/>
                  <a:t>               = </a:t>
                </a:r>
                <a:r>
                  <a:rPr lang="en-IN" dirty="0"/>
                  <a:t>(12!)</a:t>
                </a:r>
                <a:r>
                  <a:rPr lang="en-IN" baseline="30000" dirty="0"/>
                  <a:t>2</a:t>
                </a:r>
                <a:r>
                  <a:rPr lang="en-IN" dirty="0" smtClean="0"/>
                  <a:t>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/>
                          </a:rPr>
                        </m:ctrlPr>
                      </m:fPr>
                      <m:num>
                        <m:r>
                          <a:rPr lang="en-IN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IN" i="1">
                            <a:latin typeface="Cambria Math"/>
                          </a:rPr>
                          <m:t>𝑒</m:t>
                        </m:r>
                        <m:r>
                          <a:rPr lang="en-IN" i="1">
                            <a:latin typeface="Cambria Math"/>
                          </a:rPr>
                          <m:t> </m:t>
                        </m:r>
                      </m:den>
                    </m:f>
                  </m:oMath>
                </a14:m>
                <a:endParaRPr lang="en-IN" dirty="0" smtClean="0"/>
              </a:p>
              <a:p>
                <a:pPr marL="0" indent="0">
                  <a:buNone/>
                </a:pPr>
                <a:r>
                  <a:rPr lang="en-IN" dirty="0" smtClean="0"/>
                  <a:t>(b) d6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smtClean="0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b="0" i="1" smtClean="0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b="0" i="1" smtClean="0">
                                <a:latin typeface="Cambria Math"/>
                              </a:rPr>
                              <m:t>12</m:t>
                            </m:r>
                          </m:e>
                          <m:e>
                            <m:r>
                              <a:rPr lang="en-IN" b="0" i="1" smtClean="0">
                                <a:latin typeface="Cambria Math"/>
                              </a:rPr>
                              <m:t>6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 smtClean="0"/>
                  <a:t> * d6 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i="1">
                                <a:latin typeface="Cambria Math"/>
                              </a:rPr>
                              <m:t>12</m:t>
                            </m:r>
                          </m:e>
                          <m:e>
                            <m:r>
                              <a:rPr lang="en-IN" i="1">
                                <a:latin typeface="Cambria Math"/>
                              </a:rPr>
                              <m:t>6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 smtClean="0"/>
                  <a:t> [ 6!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/>
                          </a:rPr>
                        </m:ctrlPr>
                      </m:fPr>
                      <m:num>
                        <m:r>
                          <a:rPr lang="en-IN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IN" i="1">
                            <a:latin typeface="Cambria Math"/>
                          </a:rPr>
                          <m:t>𝑒</m:t>
                        </m:r>
                        <m:r>
                          <a:rPr lang="en-IN" i="1">
                            <a:latin typeface="Cambria Math"/>
                          </a:rPr>
                          <m:t> </m:t>
                        </m:r>
                      </m:den>
                    </m:f>
                  </m:oMath>
                </a14:m>
                <a:r>
                  <a:rPr lang="en-IN" dirty="0" smtClean="0"/>
                  <a:t> ]</a:t>
                </a: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9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246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Problem5 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IN" dirty="0" smtClean="0"/>
                  <a:t>For the positive integer 1, 2, 3, 4 there are n derangement. What is the value of n? Also make a list of all the derangements of the above mentioned example.</a:t>
                </a:r>
              </a:p>
              <a:p>
                <a:pPr marL="0" indent="0">
                  <a:buNone/>
                </a:pPr>
                <a:r>
                  <a:rPr lang="en-IN" dirty="0" err="1" smtClean="0"/>
                  <a:t>Soln</a:t>
                </a:r>
                <a:r>
                  <a:rPr lang="en-IN" dirty="0" smtClean="0"/>
                  <a:t>: n= 4</a:t>
                </a:r>
              </a:p>
              <a:p>
                <a:pPr marL="0" indent="0">
                  <a:buNone/>
                </a:pPr>
                <a:r>
                  <a:rPr lang="en-IN" dirty="0" smtClean="0"/>
                  <a:t>The number of derangements is</a:t>
                </a:r>
              </a:p>
              <a:p>
                <a:pPr marL="0" indent="0">
                  <a:buNone/>
                </a:pPr>
                <a:r>
                  <a:rPr lang="en-IN" dirty="0"/>
                  <a:t>d</a:t>
                </a:r>
                <a:r>
                  <a:rPr lang="en-IN" dirty="0" smtClean="0"/>
                  <a:t>4  = 4!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IN" dirty="0" smtClean="0"/>
                  <a:t> {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/>
                      </a:rPr>
                      <m:t>1 − </m:t>
                    </m:r>
                    <m:f>
                      <m:fPr>
                        <m:ctrlPr>
                          <a:rPr lang="en-IN" i="1">
                            <a:latin typeface="Cambria Math"/>
                          </a:rPr>
                        </m:ctrlPr>
                      </m:fPr>
                      <m:num>
                        <m:r>
                          <a:rPr lang="en-IN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IN" i="1">
                            <a:latin typeface="Cambria Math"/>
                          </a:rPr>
                          <m:t>1!</m:t>
                        </m:r>
                      </m:den>
                    </m:f>
                    <m:r>
                      <a:rPr lang="en-IN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IN" i="1">
                            <a:latin typeface="Cambria Math"/>
                          </a:rPr>
                        </m:ctrlPr>
                      </m:fPr>
                      <m:num>
                        <m:r>
                          <a:rPr lang="en-IN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IN" i="1">
                            <a:latin typeface="Cambria Math"/>
                          </a:rPr>
                          <m:t>2!</m:t>
                        </m:r>
                      </m:den>
                    </m:f>
                    <m:r>
                      <a:rPr lang="en-IN" i="1">
                        <a:latin typeface="Cambria Math"/>
                      </a:rPr>
                      <m:t> −</m:t>
                    </m:r>
                    <m:f>
                      <m:fPr>
                        <m:ctrlPr>
                          <a:rPr lang="en-IN" i="1">
                            <a:latin typeface="Cambria Math"/>
                          </a:rPr>
                        </m:ctrlPr>
                      </m:fPr>
                      <m:num>
                        <m:r>
                          <a:rPr lang="en-IN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IN" i="1">
                            <a:latin typeface="Cambria Math"/>
                          </a:rPr>
                          <m:t>3!</m:t>
                        </m:r>
                      </m:den>
                    </m:f>
                    <m:r>
                      <a:rPr lang="en-IN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IN" i="1">
                            <a:latin typeface="Cambria Math"/>
                          </a:rPr>
                        </m:ctrlPr>
                      </m:fPr>
                      <m:num>
                        <m:r>
                          <a:rPr lang="en-IN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IN" i="1">
                            <a:latin typeface="Cambria Math"/>
                          </a:rPr>
                          <m:t>4!</m:t>
                        </m:r>
                      </m:den>
                    </m:f>
                  </m:oMath>
                </a14:m>
                <a:r>
                  <a:rPr lang="en-IN" dirty="0" smtClean="0"/>
                  <a:t> }</a:t>
                </a:r>
              </a:p>
              <a:p>
                <a:pPr marL="0" indent="0">
                  <a:buNone/>
                </a:pPr>
                <a:r>
                  <a:rPr lang="en-IN" dirty="0"/>
                  <a:t/>
                </a:r>
                <a:r>
                  <a:rPr lang="en-IN" dirty="0" smtClean="0"/>
                  <a:t>      = 24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IN" dirty="0" smtClean="0"/>
                  <a:t> {1 -</a:t>
                </a:r>
                <a:r>
                  <a:rPr lang="en-IN" dirty="0"/>
                  <a:t/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/>
                          </a:rPr>
                        </m:ctrlPr>
                      </m:fPr>
                      <m:num>
                        <m:r>
                          <a:rPr lang="en-IN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IN" i="1">
                            <a:latin typeface="Cambria Math"/>
                          </a:rPr>
                          <m:t>1!</m:t>
                        </m:r>
                      </m:den>
                    </m:f>
                    <m:r>
                      <a:rPr lang="en-IN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IN" i="1">
                            <a:latin typeface="Cambria Math"/>
                          </a:rPr>
                        </m:ctrlPr>
                      </m:fPr>
                      <m:num>
                        <m:r>
                          <a:rPr lang="en-IN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IN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IN" i="1">
                        <a:latin typeface="Cambria Math"/>
                      </a:rPr>
                      <m:t> −</m:t>
                    </m:r>
                    <m:f>
                      <m:fPr>
                        <m:ctrlPr>
                          <a:rPr lang="en-IN" i="1">
                            <a:latin typeface="Cambria Math"/>
                          </a:rPr>
                        </m:ctrlPr>
                      </m:fPr>
                      <m:num>
                        <m:r>
                          <a:rPr lang="en-IN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/>
                          </a:rPr>
                          <m:t>6</m:t>
                        </m:r>
                      </m:den>
                    </m:f>
                    <m:r>
                      <a:rPr lang="en-IN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IN" i="1">
                            <a:latin typeface="Cambria Math"/>
                          </a:rPr>
                        </m:ctrlPr>
                      </m:fPr>
                      <m:num>
                        <m:r>
                          <a:rPr lang="en-IN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/>
                          </a:rPr>
                          <m:t>2</m:t>
                        </m:r>
                        <m:r>
                          <a:rPr lang="en-IN" i="1">
                            <a:latin typeface="Cambria Math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dirty="0" smtClean="0"/>
                  <a:t>}</a:t>
                </a:r>
              </a:p>
              <a:p>
                <a:pPr marL="0" indent="0">
                  <a:buNone/>
                </a:pPr>
                <a:r>
                  <a:rPr lang="en-IN" dirty="0"/>
                  <a:t/>
                </a:r>
                <a:r>
                  <a:rPr lang="en-IN" dirty="0" smtClean="0"/>
                  <a:t>      = 24 – 24 +12 - 4 +1</a:t>
                </a:r>
              </a:p>
              <a:p>
                <a:pPr marL="0" indent="0">
                  <a:buNone/>
                </a:pPr>
                <a:r>
                  <a:rPr lang="en-IN" dirty="0"/>
                  <a:t/>
                </a:r>
                <a:r>
                  <a:rPr lang="en-IN" dirty="0" smtClean="0"/>
                  <a:t>      = 9</a:t>
                </a:r>
                <a:endParaRPr lang="en-IN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333" t="-20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0086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Problem6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IN" dirty="0" smtClean="0"/>
                  <a:t>In how many ways can the integers 1, 2, 3, --- 10 be arranged in a line so that no even integer is in its natural place.</a:t>
                </a:r>
              </a:p>
              <a:p>
                <a:pPr marL="0" indent="0">
                  <a:buNone/>
                </a:pPr>
                <a:r>
                  <a:rPr lang="en-IN" dirty="0" err="1" smtClean="0"/>
                  <a:t>Soln</a:t>
                </a:r>
                <a:r>
                  <a:rPr lang="en-IN" dirty="0" smtClean="0"/>
                  <a:t>:</a:t>
                </a:r>
              </a:p>
              <a:p>
                <a:pPr marL="0" indent="0">
                  <a:buNone/>
                </a:pPr>
                <a:r>
                  <a:rPr lang="en-IN" dirty="0" smtClean="0"/>
                  <a:t>We know that </a:t>
                </a:r>
              </a:p>
              <a:p>
                <a:pPr marL="0" indent="0">
                  <a:buNone/>
                </a:pPr>
                <a:r>
                  <a:rPr lang="en-IN" dirty="0"/>
                  <a:t>N (</a:t>
                </a:r>
                <a:r>
                  <a:rPr lang="en-IN" dirty="0" smtClean="0"/>
                  <a:t>d5) </a:t>
                </a:r>
                <a:r>
                  <a:rPr lang="en-IN" dirty="0"/>
                  <a:t>= S0 – S1 + S2 – S3 +S4 –S5</a:t>
                </a:r>
              </a:p>
              <a:p>
                <a:pPr marL="0" indent="0">
                  <a:buNone/>
                </a:pPr>
                <a:r>
                  <a:rPr lang="en-IN" dirty="0" smtClean="0"/>
                  <a:t>N = S0 = 1, 2, 3, 4, ----10 : 10!</a:t>
                </a:r>
              </a:p>
              <a:p>
                <a:pPr marL="0" indent="0">
                  <a:buNone/>
                </a:pPr>
                <a:r>
                  <a:rPr lang="en-IN" dirty="0" smtClean="0"/>
                  <a:t>N(C1) : All permutations where 2 is in it’s natural place – 1,3,4,5, --- 10 : 9! = N(C2) =</a:t>
                </a:r>
                <a:r>
                  <a:rPr lang="en-IN" dirty="0"/>
                  <a:t/>
                </a:r>
                <a:r>
                  <a:rPr lang="en-IN" dirty="0" smtClean="0"/>
                  <a:t>N(C3)= N(C4) =</a:t>
                </a:r>
                <a:r>
                  <a:rPr lang="en-IN" dirty="0"/>
                  <a:t/>
                </a:r>
                <a:r>
                  <a:rPr lang="en-IN" dirty="0" smtClean="0"/>
                  <a:t>N(C5) </a:t>
                </a:r>
              </a:p>
              <a:p>
                <a:pPr marL="0" indent="0">
                  <a:buNone/>
                </a:pPr>
                <a:r>
                  <a:rPr lang="en-IN" dirty="0" smtClean="0"/>
                  <a:t>S1 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b="0" i="1" smtClean="0">
                                <a:latin typeface="Cambria Math"/>
                              </a:rPr>
                              <m:t>5</m:t>
                            </m:r>
                          </m:e>
                          <m:e>
                            <m:r>
                              <a:rPr lang="en-IN" b="0" i="1" smtClean="0">
                                <a:latin typeface="Cambria Math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/>
                  <a:t> * </a:t>
                </a:r>
                <a:r>
                  <a:rPr lang="en-IN" dirty="0" smtClean="0"/>
                  <a:t>9!  </a:t>
                </a: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333" t="-26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611560" y="3501008"/>
            <a:ext cx="1440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07742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Problem6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IN" dirty="0" smtClean="0"/>
                  <a:t>N(C1C2) : All permutations where 2  and 4 are in it’s natural place – 1,3,5, --- 10 : 8! = N(C1C3) =</a:t>
                </a:r>
                <a:r>
                  <a:rPr lang="en-IN" dirty="0"/>
                  <a:t/>
                </a:r>
                <a:r>
                  <a:rPr lang="en-IN" dirty="0" smtClean="0"/>
                  <a:t>N(C1C4) = N(C1C5) = N(C2C3) = N(C2C4)= N(C2C5) =</a:t>
                </a:r>
                <a:r>
                  <a:rPr lang="en-IN" dirty="0"/>
                  <a:t/>
                </a:r>
                <a:r>
                  <a:rPr lang="en-IN" dirty="0" smtClean="0"/>
                  <a:t>N(C3C4)=</a:t>
                </a:r>
                <a:r>
                  <a:rPr lang="en-IN" dirty="0"/>
                  <a:t/>
                </a:r>
                <a:r>
                  <a:rPr lang="en-IN" dirty="0" smtClean="0"/>
                  <a:t>N(C3C5) = N(C4C5)</a:t>
                </a:r>
              </a:p>
              <a:p>
                <a:pPr marL="0" indent="0">
                  <a:buNone/>
                </a:pPr>
                <a:r>
                  <a:rPr lang="en-IN" dirty="0" smtClean="0"/>
                  <a:t>S2 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b="0" i="1" smtClean="0">
                                <a:latin typeface="Cambria Math"/>
                              </a:rPr>
                              <m:t>5</m:t>
                            </m:r>
                          </m:e>
                          <m:e>
                            <m:r>
                              <a:rPr lang="en-IN" b="0" i="1" smtClean="0">
                                <a:latin typeface="Cambria Math"/>
                              </a:rPr>
                              <m:t>2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/>
                  <a:t> * 8</a:t>
                </a:r>
                <a:r>
                  <a:rPr lang="en-IN" dirty="0" smtClean="0"/>
                  <a:t>!  </a:t>
                </a:r>
              </a:p>
              <a:p>
                <a:pPr marL="0" indent="0">
                  <a:buNone/>
                </a:pPr>
                <a:r>
                  <a:rPr lang="en-IN" dirty="0" smtClean="0"/>
                  <a:t>N(C1C2C3) </a:t>
                </a:r>
                <a:r>
                  <a:rPr lang="en-IN" dirty="0"/>
                  <a:t>: All permutations where 2 </a:t>
                </a:r>
                <a:r>
                  <a:rPr lang="en-IN" dirty="0" smtClean="0"/>
                  <a:t>, 4 </a:t>
                </a:r>
                <a:r>
                  <a:rPr lang="en-IN" dirty="0"/>
                  <a:t>and </a:t>
                </a:r>
                <a:r>
                  <a:rPr lang="en-IN" dirty="0" smtClean="0"/>
                  <a:t>6 </a:t>
                </a:r>
                <a:r>
                  <a:rPr lang="en-IN" dirty="0"/>
                  <a:t>are in it’s natural place – </a:t>
                </a:r>
                <a:r>
                  <a:rPr lang="en-IN" dirty="0" smtClean="0"/>
                  <a:t>1,3,5,7 </a:t>
                </a:r>
                <a:r>
                  <a:rPr lang="en-IN" dirty="0"/>
                  <a:t>--- 10 : </a:t>
                </a:r>
                <a:r>
                  <a:rPr lang="en-IN" dirty="0" smtClean="0"/>
                  <a:t>7! </a:t>
                </a:r>
                <a:r>
                  <a:rPr lang="en-IN" dirty="0"/>
                  <a:t>= </a:t>
                </a:r>
                <a:r>
                  <a:rPr lang="en-IN" dirty="0" smtClean="0"/>
                  <a:t>N(C1C2C3</a:t>
                </a:r>
                <a:r>
                  <a:rPr lang="en-IN" dirty="0"/>
                  <a:t>) = </a:t>
                </a:r>
                <a:r>
                  <a:rPr lang="en-IN" dirty="0" smtClean="0"/>
                  <a:t>N(C1C2C4</a:t>
                </a:r>
                <a:r>
                  <a:rPr lang="en-IN" dirty="0"/>
                  <a:t>) = </a:t>
                </a:r>
                <a:r>
                  <a:rPr lang="en-IN" dirty="0" smtClean="0"/>
                  <a:t>N(C1C2C5</a:t>
                </a:r>
                <a:r>
                  <a:rPr lang="en-IN" dirty="0"/>
                  <a:t>) = </a:t>
                </a:r>
                <a:r>
                  <a:rPr lang="en-IN" dirty="0" smtClean="0"/>
                  <a:t>N(C2C3C4) </a:t>
                </a:r>
                <a:r>
                  <a:rPr lang="en-IN" dirty="0"/>
                  <a:t>= </a:t>
                </a:r>
                <a:r>
                  <a:rPr lang="en-IN" dirty="0" smtClean="0"/>
                  <a:t>N(C2C3C5)= N(C1C3C4) </a:t>
                </a:r>
                <a:r>
                  <a:rPr lang="en-IN" dirty="0"/>
                  <a:t>= </a:t>
                </a:r>
                <a:r>
                  <a:rPr lang="en-IN" dirty="0" smtClean="0"/>
                  <a:t>N(C1C3C5)= N(C3C4C5</a:t>
                </a:r>
                <a:r>
                  <a:rPr lang="en-IN" dirty="0"/>
                  <a:t>) = </a:t>
                </a:r>
                <a:r>
                  <a:rPr lang="en-IN" dirty="0" smtClean="0"/>
                  <a:t>N(C2C4C5</a:t>
                </a:r>
                <a:r>
                  <a:rPr lang="en-IN" dirty="0"/>
                  <a:t>)</a:t>
                </a:r>
              </a:p>
              <a:p>
                <a:pPr marL="0" indent="0">
                  <a:buNone/>
                </a:pPr>
                <a:r>
                  <a:rPr lang="en-IN" dirty="0" smtClean="0"/>
                  <a:t>S3  </a:t>
                </a:r>
                <a:r>
                  <a:rPr lang="en-IN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i="1">
                                <a:latin typeface="Cambria Math"/>
                              </a:rPr>
                              <m:t>5</m:t>
                            </m:r>
                          </m:e>
                          <m:e>
                            <m:r>
                              <a:rPr lang="en-IN" b="0" i="1" smtClean="0">
                                <a:latin typeface="Cambria Math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/>
                  <a:t> * </a:t>
                </a:r>
                <a:r>
                  <a:rPr lang="en-IN" dirty="0" smtClean="0"/>
                  <a:t>7!  </a:t>
                </a:r>
                <a:endParaRPr lang="en-IN" dirty="0"/>
              </a:p>
              <a:p>
                <a:pPr marL="0" indent="0">
                  <a:buNone/>
                </a:pPr>
                <a:endParaRPr lang="en-IN" dirty="0" smtClean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333" t="-2695" r="-2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1582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Problem6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IN" dirty="0" smtClean="0"/>
                  <a:t>N(C1C2C3C4) : All permutations where 2,4,6  and 8 are in it’s natural place – 1,3,5, --- 10 : 6! = </a:t>
                </a:r>
              </a:p>
              <a:p>
                <a:pPr marL="0" indent="0">
                  <a:buNone/>
                </a:pPr>
                <a:r>
                  <a:rPr lang="en-IN" dirty="0" smtClean="0"/>
                  <a:t>S4 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b="0" i="1" smtClean="0">
                                <a:latin typeface="Cambria Math"/>
                              </a:rPr>
                              <m:t>5</m:t>
                            </m:r>
                          </m:e>
                          <m:e>
                            <m:r>
                              <a:rPr lang="en-IN" b="0" i="1" smtClean="0">
                                <a:latin typeface="Cambria Math"/>
                              </a:rPr>
                              <m:t>4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/>
                  <a:t> * </a:t>
                </a:r>
                <a:r>
                  <a:rPr lang="en-IN" dirty="0" smtClean="0"/>
                  <a:t>6!  </a:t>
                </a:r>
              </a:p>
              <a:p>
                <a:pPr marL="0" indent="0">
                  <a:buNone/>
                </a:pPr>
                <a:r>
                  <a:rPr lang="en-IN" dirty="0" smtClean="0"/>
                  <a:t>N(C1C2C3C4C5) </a:t>
                </a:r>
                <a:r>
                  <a:rPr lang="en-IN" dirty="0"/>
                  <a:t>: All permutations where </a:t>
                </a:r>
                <a:r>
                  <a:rPr lang="en-IN" dirty="0" smtClean="0"/>
                  <a:t>2,4,6,8  </a:t>
                </a:r>
                <a:r>
                  <a:rPr lang="en-IN" dirty="0"/>
                  <a:t>and </a:t>
                </a:r>
                <a:r>
                  <a:rPr lang="en-IN" dirty="0" smtClean="0"/>
                  <a:t>10 </a:t>
                </a:r>
                <a:r>
                  <a:rPr lang="en-IN" dirty="0"/>
                  <a:t>are in it’s natural place – </a:t>
                </a:r>
                <a:r>
                  <a:rPr lang="en-IN" dirty="0" smtClean="0"/>
                  <a:t>1,3,5,7 </a:t>
                </a:r>
                <a:r>
                  <a:rPr lang="en-IN" dirty="0"/>
                  <a:t>--- 10 : </a:t>
                </a:r>
                <a:r>
                  <a:rPr lang="en-IN" dirty="0" smtClean="0"/>
                  <a:t>5!</a:t>
                </a:r>
              </a:p>
              <a:p>
                <a:pPr marL="0" indent="0">
                  <a:buNone/>
                </a:pPr>
                <a:r>
                  <a:rPr lang="en-IN" dirty="0" smtClean="0"/>
                  <a:t>S5  </a:t>
                </a:r>
                <a:r>
                  <a:rPr lang="en-IN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i="1">
                                <a:latin typeface="Cambria Math"/>
                              </a:rPr>
                              <m:t>5</m:t>
                            </m:r>
                          </m:e>
                          <m:e>
                            <m:r>
                              <a:rPr lang="en-IN" b="0" i="1" smtClean="0">
                                <a:latin typeface="Cambria Math"/>
                              </a:rPr>
                              <m:t>5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/>
                  <a:t> * </a:t>
                </a:r>
                <a:r>
                  <a:rPr lang="en-IN" dirty="0" smtClean="0"/>
                  <a:t>5!  </a:t>
                </a:r>
                <a:endParaRPr lang="en-IN" dirty="0"/>
              </a:p>
              <a:p>
                <a:pPr marL="0" indent="0">
                  <a:buNone/>
                </a:pPr>
                <a:endParaRPr lang="en-IN" dirty="0" smtClean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852" t="-2830" r="-39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8495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Problem6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IN" dirty="0"/>
                  <a:t>d</a:t>
                </a:r>
                <a:r>
                  <a:rPr lang="en-IN" dirty="0" smtClean="0"/>
                  <a:t>5 = </a:t>
                </a:r>
                <a:r>
                  <a:rPr lang="en-IN" dirty="0"/>
                  <a:t>S0 – S1 + S2 – S3 +S4 –</a:t>
                </a:r>
                <a:r>
                  <a:rPr lang="en-IN" dirty="0" smtClean="0"/>
                  <a:t>S5</a:t>
                </a:r>
              </a:p>
              <a:p>
                <a:pPr marL="0" indent="0">
                  <a:buNone/>
                </a:pPr>
                <a:r>
                  <a:rPr lang="en-IN" dirty="0"/>
                  <a:t/>
                </a:r>
                <a:r>
                  <a:rPr lang="en-IN" dirty="0" smtClean="0"/>
                  <a:t>     = 10! -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i="1">
                                <a:latin typeface="Cambria Math"/>
                              </a:rPr>
                              <m:t>5</m:t>
                            </m:r>
                          </m:e>
                          <m:e>
                            <m:r>
                              <a:rPr lang="en-IN" i="1">
                                <a:latin typeface="Cambria Math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/>
                  <a:t> * 9! </a:t>
                </a:r>
                <a:r>
                  <a:rPr lang="en-IN" dirty="0" smtClean="0"/>
                  <a:t> +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i="1">
                                <a:latin typeface="Cambria Math"/>
                              </a:rPr>
                              <m:t>5</m:t>
                            </m:r>
                          </m:e>
                          <m:e>
                            <m:r>
                              <a:rPr lang="en-IN" i="1">
                                <a:latin typeface="Cambria Math"/>
                              </a:rPr>
                              <m:t>2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/>
                  <a:t> * 8</a:t>
                </a:r>
                <a:r>
                  <a:rPr lang="en-IN" dirty="0" smtClean="0"/>
                  <a:t>! -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i="1">
                                <a:latin typeface="Cambria Math"/>
                              </a:rPr>
                              <m:t>5</m:t>
                            </m:r>
                          </m:e>
                          <m:e>
                            <m:r>
                              <a:rPr lang="en-IN" i="1">
                                <a:latin typeface="Cambria Math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/>
                  <a:t> * 7! </a:t>
                </a:r>
                <a:r>
                  <a:rPr lang="en-IN" dirty="0" smtClean="0"/>
                  <a:t>+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i="1">
                                <a:latin typeface="Cambria Math"/>
                              </a:rPr>
                              <m:t>5</m:t>
                            </m:r>
                          </m:e>
                          <m:e>
                            <m:r>
                              <a:rPr lang="en-IN" i="1">
                                <a:latin typeface="Cambria Math"/>
                              </a:rPr>
                              <m:t>4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/>
                  <a:t> * </a:t>
                </a:r>
                <a:r>
                  <a:rPr lang="en-IN" dirty="0" smtClean="0"/>
                  <a:t/>
                </a:r>
              </a:p>
              <a:p>
                <a:pPr marL="0" indent="0">
                  <a:buNone/>
                </a:pPr>
                <a:r>
                  <a:rPr lang="en-IN" dirty="0"/>
                  <a:t/>
                </a:r>
                <a:r>
                  <a:rPr lang="en-IN" dirty="0" smtClean="0"/>
                  <a:t>         6</a:t>
                </a:r>
                <a:r>
                  <a:rPr lang="en-IN" dirty="0"/>
                  <a:t>!  </a:t>
                </a:r>
                <a:r>
                  <a:rPr lang="en-IN" dirty="0" smtClean="0"/>
                  <a:t>-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i="1">
                                <a:latin typeface="Cambria Math"/>
                              </a:rPr>
                              <m:t>5</m:t>
                            </m:r>
                          </m:e>
                          <m:e>
                            <m:r>
                              <a:rPr lang="en-IN" i="1">
                                <a:latin typeface="Cambria Math"/>
                              </a:rPr>
                              <m:t>5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/>
                  <a:t> * 5! </a:t>
                </a:r>
                <a:endParaRPr lang="en-IN" dirty="0" smtClean="0"/>
              </a:p>
              <a:p>
                <a:pPr marL="0" indent="0">
                  <a:buNone/>
                </a:pPr>
                <a:r>
                  <a:rPr lang="en-IN" dirty="0"/>
                  <a:t/>
                </a:r>
                <a:r>
                  <a:rPr lang="en-IN" dirty="0" smtClean="0"/>
                  <a:t/>
                </a: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r>
                  <a:rPr lang="en-IN" dirty="0" smtClean="0"/>
                  <a:t/>
                </a: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endParaRPr lang="en-IN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1752" r="-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1517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48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marL="0" indent="0" algn="ctr">
              <a:buNone/>
            </a:pPr>
            <a:r>
              <a:rPr lang="en-US" sz="6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Thank You</a:t>
            </a:r>
          </a:p>
          <a:p>
            <a:pPr marL="0" indent="0">
              <a:buNone/>
            </a:pPr>
            <a:endParaRPr lang="en-IN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6312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87BDD29-2005-4793-861A-6E2D5D1E5418}" type="slidenum">
              <a:rPr lang="en-CA"/>
              <a:pPr/>
              <a:t>2</a:t>
            </a:fld>
            <a:endParaRPr lang="en-CA"/>
          </a:p>
        </p:txBody>
      </p:sp>
      <p:sp>
        <p:nvSpPr>
          <p:cNvPr id="48845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>
            <a:normAutofit/>
          </a:bodyPr>
          <a:lstStyle/>
          <a:p>
            <a:pPr fontAlgn="base"/>
            <a:r>
              <a:rPr lang="en-IN" sz="3600" b="1" dirty="0"/>
              <a:t>What is Derangement?</a:t>
            </a:r>
            <a:endParaRPr lang="en-IN" sz="3600" dirty="0"/>
          </a:p>
        </p:txBody>
      </p:sp>
      <p:sp>
        <p:nvSpPr>
          <p:cNvPr id="48845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95536" y="1412776"/>
            <a:ext cx="8295456" cy="4968552"/>
          </a:xfrm>
        </p:spPr>
        <p:txBody>
          <a:bodyPr>
            <a:normAutofit/>
          </a:bodyPr>
          <a:lstStyle/>
          <a:p>
            <a:pPr marL="0" indent="0" algn="just" fontAlgn="base">
              <a:buNone/>
            </a:pPr>
            <a:r>
              <a:rPr lang="en-IN" dirty="0" smtClean="0"/>
              <a:t>Derangement </a:t>
            </a:r>
            <a:r>
              <a:rPr lang="en-IN" dirty="0"/>
              <a:t>can be simply defined as a </a:t>
            </a:r>
            <a:r>
              <a:rPr lang="en-IN" dirty="0" err="1" smtClean="0"/>
              <a:t>permutational</a:t>
            </a:r>
            <a:r>
              <a:rPr lang="en-IN" dirty="0" smtClean="0"/>
              <a:t> </a:t>
            </a:r>
            <a:r>
              <a:rPr lang="en-IN" dirty="0"/>
              <a:t>arrangement with no fixed points. In other words, derangement can be explained as the permutation of the elements of a certain set in a way that no element of that set appears in their original positions.</a:t>
            </a:r>
          </a:p>
          <a:p>
            <a:pPr marL="630238" lvl="1" indent="-230188">
              <a:buNone/>
              <a:defRPr/>
            </a:pPr>
            <a:endParaRPr lang="en-US" sz="2400" dirty="0" smtClean="0">
              <a:solidFill>
                <a:srgbClr val="FF3300"/>
              </a:solidFill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8349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8451" grpId="0" build="p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Derangement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331640" y="1988840"/>
            <a:ext cx="4572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2116025" y="1988840"/>
            <a:ext cx="4572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2843808" y="1988840"/>
            <a:ext cx="4572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3563888" y="1988840"/>
            <a:ext cx="4572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4283968" y="1988840"/>
            <a:ext cx="4572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1187624" y="2708920"/>
            <a:ext cx="374441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 smtClean="0"/>
              <a:t>     1            2            3           4            5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1200200" y="3429000"/>
            <a:ext cx="3744416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 smtClean="0"/>
              <a:t>     2           1           </a:t>
            </a:r>
            <a:r>
              <a:rPr lang="en-IN" dirty="0"/>
              <a:t> </a:t>
            </a:r>
            <a:r>
              <a:rPr lang="en-IN" dirty="0" smtClean="0"/>
              <a:t>5           3            </a:t>
            </a:r>
            <a:r>
              <a:rPr lang="en-IN" dirty="0"/>
              <a:t>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41764" y="4080163"/>
            <a:ext cx="3744416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 smtClean="0"/>
              <a:t>     2           5            </a:t>
            </a:r>
            <a:r>
              <a:rPr lang="en-IN" dirty="0"/>
              <a:t>1</a:t>
            </a:r>
            <a:r>
              <a:rPr lang="en-IN" dirty="0" smtClean="0"/>
              <a:t>           3            4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1270371" y="4725144"/>
            <a:ext cx="3744416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 smtClean="0"/>
              <a:t>     3           </a:t>
            </a:r>
            <a:r>
              <a:rPr lang="en-IN" dirty="0"/>
              <a:t>4</a:t>
            </a:r>
            <a:r>
              <a:rPr lang="en-IN" dirty="0" smtClean="0"/>
              <a:t>            </a:t>
            </a:r>
            <a:r>
              <a:rPr lang="en-IN" dirty="0"/>
              <a:t>1</a:t>
            </a:r>
            <a:r>
              <a:rPr lang="en-IN" dirty="0" smtClean="0"/>
              <a:t>           5            </a:t>
            </a:r>
            <a:r>
              <a:rPr lang="en-IN" dirty="0"/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48064" y="1988840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Seats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5364088" y="3429000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D1- Derangements</a:t>
            </a:r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5364088" y="4080163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D2- Derangements</a:t>
            </a:r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5364088" y="4727392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D3- Derangements</a:t>
            </a:r>
            <a:endParaRPr lang="en-IN" dirty="0"/>
          </a:p>
        </p:txBody>
      </p:sp>
      <p:sp>
        <p:nvSpPr>
          <p:cNvPr id="18" name="TextBox 17"/>
          <p:cNvSpPr txBox="1"/>
          <p:nvPr/>
        </p:nvSpPr>
        <p:spPr>
          <a:xfrm>
            <a:off x="899592" y="5589240"/>
            <a:ext cx="741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Problem1 : How many derangements possible for 5 numbers?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24910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IN" dirty="0" smtClean="0"/>
                  <a:t>C1: 1 person is in 1</a:t>
                </a:r>
                <a:r>
                  <a:rPr lang="en-IN" baseline="30000" dirty="0" smtClean="0"/>
                  <a:t>st</a:t>
                </a:r>
                <a:r>
                  <a:rPr lang="en-IN" dirty="0" smtClean="0"/>
                  <a:t> place</a:t>
                </a:r>
              </a:p>
              <a:p>
                <a:pPr marL="0" indent="0">
                  <a:buNone/>
                </a:pPr>
                <a:r>
                  <a:rPr lang="en-IN" dirty="0" smtClean="0"/>
                  <a:t>C2:  2 person is in 2</a:t>
                </a:r>
                <a:r>
                  <a:rPr lang="en-IN" baseline="30000" dirty="0" smtClean="0"/>
                  <a:t>nd</a:t>
                </a:r>
                <a:r>
                  <a:rPr lang="en-IN" dirty="0" smtClean="0"/>
                  <a:t> place</a:t>
                </a:r>
              </a:p>
              <a:p>
                <a:pPr marL="0" indent="0">
                  <a:buNone/>
                </a:pPr>
                <a:r>
                  <a:rPr lang="en-IN" dirty="0" smtClean="0"/>
                  <a:t>C3:  3 </a:t>
                </a:r>
                <a:r>
                  <a:rPr lang="en-IN" dirty="0"/>
                  <a:t>person is in </a:t>
                </a:r>
                <a:r>
                  <a:rPr lang="en-IN" dirty="0" smtClean="0"/>
                  <a:t>3</a:t>
                </a:r>
                <a:r>
                  <a:rPr lang="en-IN" baseline="30000" dirty="0" smtClean="0"/>
                  <a:t>rd</a:t>
                </a:r>
                <a:r>
                  <a:rPr lang="en-IN" dirty="0" smtClean="0"/>
                  <a:t> place</a:t>
                </a:r>
                <a:endParaRPr lang="en-IN" dirty="0"/>
              </a:p>
              <a:p>
                <a:pPr marL="0" indent="0">
                  <a:buNone/>
                </a:pPr>
                <a:r>
                  <a:rPr lang="en-IN" dirty="0" smtClean="0"/>
                  <a:t>C4:  4 </a:t>
                </a:r>
                <a:r>
                  <a:rPr lang="en-IN" dirty="0"/>
                  <a:t>person is in </a:t>
                </a:r>
                <a:r>
                  <a:rPr lang="en-IN" dirty="0" smtClean="0"/>
                  <a:t>4</a:t>
                </a:r>
                <a:r>
                  <a:rPr lang="en-IN" baseline="30000" dirty="0" smtClean="0"/>
                  <a:t>th</a:t>
                </a:r>
                <a:r>
                  <a:rPr lang="en-IN" dirty="0" smtClean="0"/>
                  <a:t> place</a:t>
                </a:r>
                <a:endParaRPr lang="en-IN" dirty="0"/>
              </a:p>
              <a:p>
                <a:pPr marL="0" indent="0">
                  <a:buNone/>
                </a:pPr>
                <a:r>
                  <a:rPr lang="en-IN" dirty="0" smtClean="0"/>
                  <a:t>C5:  5 </a:t>
                </a:r>
                <a:r>
                  <a:rPr lang="en-IN" dirty="0"/>
                  <a:t>person is in </a:t>
                </a:r>
                <a:r>
                  <a:rPr lang="en-IN" dirty="0" smtClean="0"/>
                  <a:t>5</a:t>
                </a:r>
                <a:r>
                  <a:rPr lang="en-IN" baseline="30000" dirty="0" smtClean="0"/>
                  <a:t>th</a:t>
                </a:r>
                <a:r>
                  <a:rPr lang="en-IN" dirty="0" smtClean="0"/>
                  <a:t> place</a:t>
                </a:r>
                <a:endParaRPr lang="en-I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N" i="1" smtClean="0">
                        <a:latin typeface="Cambria Math"/>
                        <a:ea typeface="Cambria Math"/>
                      </a:rPr>
                      <m:t>∴</m:t>
                    </m:r>
                  </m:oMath>
                </a14:m>
                <a:r>
                  <a:rPr lang="en-IN" dirty="0" smtClean="0"/>
                  <a:t> N = will be our answer</a:t>
                </a:r>
              </a:p>
              <a:p>
                <a:pPr marL="0" indent="0">
                  <a:buNone/>
                </a:pPr>
                <a:r>
                  <a:rPr lang="en-IN" dirty="0" smtClean="0"/>
                  <a:t>N = S0 </a:t>
                </a:r>
                <a:r>
                  <a:rPr lang="en-IN" dirty="0"/>
                  <a:t>= </a:t>
                </a:r>
                <a:r>
                  <a:rPr lang="en-IN" dirty="0" smtClean="0"/>
                  <a:t>5!</a:t>
                </a:r>
              </a:p>
              <a:p>
                <a:pPr marL="0" indent="0">
                  <a:buNone/>
                </a:pPr>
                <a:r>
                  <a:rPr lang="en-IN" dirty="0" smtClean="0"/>
                  <a:t>N(C1) = Total no. of ways in which person 1 is in 1</a:t>
                </a:r>
                <a:r>
                  <a:rPr lang="en-IN" baseline="30000" dirty="0" smtClean="0"/>
                  <a:t>st</a:t>
                </a:r>
                <a:r>
                  <a:rPr lang="en-IN" dirty="0" smtClean="0"/>
                  <a:t> place = 4!</a:t>
                </a:r>
              </a:p>
              <a:p>
                <a:pPr marL="0" indent="0">
                  <a:buNone/>
                </a:pPr>
                <a:r>
                  <a:rPr lang="en-IN" dirty="0" smtClean="0"/>
                  <a:t>N(C2) = 4!= N(C3) = N(C4) = N(C5)</a:t>
                </a:r>
              </a:p>
              <a:p>
                <a:pPr marL="0" indent="0">
                  <a:buNone/>
                </a:pPr>
                <a:r>
                  <a:rPr lang="en-IN" dirty="0" smtClean="0"/>
                  <a:t>S1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smtClean="0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b="0" i="1" smtClean="0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b="0" i="1" smtClean="0">
                                <a:latin typeface="Cambria Math"/>
                              </a:rPr>
                              <m:t>5</m:t>
                            </m:r>
                          </m:e>
                          <m:e>
                            <m:r>
                              <a:rPr lang="en-IN" b="0" i="1" smtClean="0">
                                <a:latin typeface="Cambria Math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 smtClean="0"/>
                  <a:t> * 4!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85" t="-24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66594" y="3501008"/>
            <a:ext cx="21602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21551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23528" y="1556792"/>
                <a:ext cx="8229600" cy="4525963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IN" dirty="0" smtClean="0"/>
                  <a:t>N(C1C2) = Total No. of ways in which person 1 is in 1</a:t>
                </a:r>
                <a:r>
                  <a:rPr lang="en-IN" baseline="30000" dirty="0" smtClean="0"/>
                  <a:t>st</a:t>
                </a:r>
                <a:r>
                  <a:rPr lang="en-IN" dirty="0" smtClean="0"/>
                  <a:t> place and person 2 in 2</a:t>
                </a:r>
                <a:r>
                  <a:rPr lang="en-IN" baseline="30000" dirty="0" smtClean="0"/>
                  <a:t>nd</a:t>
                </a:r>
                <a:r>
                  <a:rPr lang="en-IN" dirty="0" smtClean="0"/>
                  <a:t> place.</a:t>
                </a:r>
              </a:p>
              <a:p>
                <a:pPr marL="0" indent="0">
                  <a:buNone/>
                </a:pPr>
                <a:endParaRPr lang="en-IN" dirty="0" smtClean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 smtClean="0"/>
              </a:p>
              <a:p>
                <a:pPr marL="0" indent="0">
                  <a:buNone/>
                </a:pPr>
                <a:endParaRPr lang="en-IN" dirty="0" smtClean="0"/>
              </a:p>
              <a:p>
                <a:pPr marL="0" indent="0">
                  <a:buNone/>
                </a:pPr>
                <a:r>
                  <a:rPr lang="en-IN" dirty="0" smtClean="0"/>
                  <a:t>N(C1C2) = 3! = N(C1C3) = N(C1C4) = N(C1C5) = N(C2C3)=N(C2C4)=N(C2C5)=N(C3C4)=N(C3C5)=N(C4C5)</a:t>
                </a:r>
              </a:p>
              <a:p>
                <a:pPr marL="0" indent="0">
                  <a:buNone/>
                </a:pPr>
                <a:r>
                  <a:rPr lang="en-IN" dirty="0" smtClean="0"/>
                  <a:t>S2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i="1">
                                <a:latin typeface="Cambria Math"/>
                              </a:rPr>
                              <m:t>5</m:t>
                            </m:r>
                          </m:e>
                          <m:e>
                            <m:r>
                              <a:rPr lang="en-IN" b="0" i="1" smtClean="0">
                                <a:latin typeface="Cambria Math"/>
                              </a:rPr>
                              <m:t>2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/>
                  <a:t> * </a:t>
                </a:r>
                <a:r>
                  <a:rPr lang="en-IN" dirty="0" smtClean="0"/>
                  <a:t>3!</a:t>
                </a: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556792"/>
                <a:ext cx="8229600" cy="4525963"/>
              </a:xfrm>
              <a:blipFill rotWithShape="1">
                <a:blip r:embed="rId2"/>
                <a:stretch>
                  <a:fillRect l="-1333" t="-201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90642" y="2849652"/>
            <a:ext cx="4572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1475027" y="2849652"/>
            <a:ext cx="4572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2202810" y="2849652"/>
            <a:ext cx="4572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2922890" y="2849652"/>
            <a:ext cx="4572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3642970" y="2849652"/>
            <a:ext cx="4572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546626" y="3569732"/>
            <a:ext cx="374441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 smtClean="0"/>
              <a:t>     1            2                 any place</a:t>
            </a:r>
            <a:endParaRPr lang="en-IN" dirty="0"/>
          </a:p>
        </p:txBody>
      </p:sp>
      <p:cxnSp>
        <p:nvCxnSpPr>
          <p:cNvPr id="12" name="Straight Connector 11"/>
          <p:cNvCxnSpPr>
            <a:stCxn id="5" idx="2"/>
          </p:cNvCxnSpPr>
          <p:nvPr/>
        </p:nvCxnSpPr>
        <p:spPr>
          <a:xfrm>
            <a:off x="919242" y="3306852"/>
            <a:ext cx="0" cy="26288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6" idx="2"/>
          </p:cNvCxnSpPr>
          <p:nvPr/>
        </p:nvCxnSpPr>
        <p:spPr>
          <a:xfrm>
            <a:off x="1703627" y="3306852"/>
            <a:ext cx="0" cy="26288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11581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6752"/>
                <a:ext cx="8229600" cy="5184576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IN" dirty="0" smtClean="0"/>
                  <a:t>Similarly</a:t>
                </a:r>
              </a:p>
              <a:p>
                <a:pPr marL="0" indent="0">
                  <a:buNone/>
                </a:pPr>
                <a:r>
                  <a:rPr lang="en-IN" dirty="0" smtClean="0"/>
                  <a:t>N(C1C2C3) = 2! = S3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i="1">
                                <a:latin typeface="Cambria Math"/>
                              </a:rPr>
                              <m:t>5</m:t>
                            </m:r>
                          </m:e>
                          <m:e>
                            <m:r>
                              <a:rPr lang="en-IN" b="0" i="1" smtClean="0">
                                <a:latin typeface="Cambria Math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/>
                  <a:t> * </a:t>
                </a:r>
                <a:r>
                  <a:rPr lang="en-IN" dirty="0" smtClean="0"/>
                  <a:t>2!</a:t>
                </a:r>
                <a:endParaRPr lang="en-IN" dirty="0"/>
              </a:p>
              <a:p>
                <a:pPr marL="0" indent="0">
                  <a:buNone/>
                </a:pPr>
                <a:endParaRPr lang="en-IN" dirty="0" smtClean="0"/>
              </a:p>
              <a:p>
                <a:pPr marL="0" indent="0">
                  <a:buNone/>
                </a:pPr>
                <a:r>
                  <a:rPr lang="en-IN" dirty="0" smtClean="0"/>
                  <a:t>N(C1C2C3C4) </a:t>
                </a:r>
                <a:r>
                  <a:rPr lang="en-IN" dirty="0"/>
                  <a:t>= 1</a:t>
                </a:r>
                <a:r>
                  <a:rPr lang="en-IN" dirty="0" smtClean="0"/>
                  <a:t>! = S4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i="1">
                                <a:latin typeface="Cambria Math"/>
                              </a:rPr>
                              <m:t>5</m:t>
                            </m:r>
                          </m:e>
                          <m:e>
                            <m:r>
                              <a:rPr lang="en-IN" b="0" i="1" smtClean="0">
                                <a:latin typeface="Cambria Math"/>
                              </a:rPr>
                              <m:t>4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/>
                  <a:t> * </a:t>
                </a:r>
                <a:r>
                  <a:rPr lang="en-IN" dirty="0" smtClean="0"/>
                  <a:t>1!</a:t>
                </a:r>
                <a:endParaRPr lang="en-IN" dirty="0"/>
              </a:p>
              <a:p>
                <a:pPr marL="0" indent="0">
                  <a:buNone/>
                </a:pPr>
                <a:endParaRPr lang="en-IN" dirty="0" smtClean="0"/>
              </a:p>
              <a:p>
                <a:pPr marL="0" indent="0">
                  <a:buNone/>
                </a:pPr>
                <a:r>
                  <a:rPr lang="en-IN" dirty="0" smtClean="0"/>
                  <a:t>N(C1C2C3C4C5) </a:t>
                </a:r>
                <a:r>
                  <a:rPr lang="en-IN" dirty="0"/>
                  <a:t>= </a:t>
                </a:r>
                <a:r>
                  <a:rPr lang="en-IN" dirty="0" smtClean="0"/>
                  <a:t>0! = S5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i="1">
                                <a:latin typeface="Cambria Math"/>
                              </a:rPr>
                              <m:t>5</m:t>
                            </m:r>
                          </m:e>
                          <m:e>
                            <m:r>
                              <a:rPr lang="en-IN" b="0" i="1" smtClean="0">
                                <a:latin typeface="Cambria Math"/>
                              </a:rPr>
                              <m:t>5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/>
                  <a:t> * 0</a:t>
                </a:r>
                <a:r>
                  <a:rPr lang="en-IN" dirty="0" smtClean="0"/>
                  <a:t>!</a:t>
                </a:r>
                <a:endParaRPr lang="en-IN" dirty="0"/>
              </a:p>
              <a:p>
                <a:pPr marL="0" indent="0">
                  <a:buNone/>
                </a:pPr>
                <a:endParaRPr lang="en-IN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N" i="1" smtClean="0">
                        <a:latin typeface="Cambria Math"/>
                        <a:ea typeface="Cambria Math"/>
                      </a:rPr>
                      <m:t>∴</m:t>
                    </m:r>
                  </m:oMath>
                </a14:m>
                <a:r>
                  <a:rPr lang="en-IN" dirty="0" smtClean="0"/>
                  <a:t> N (</a:t>
                </a:r>
                <a:r>
                  <a:rPr lang="en-IN" dirty="0" err="1" smtClean="0"/>
                  <a:t>dn</a:t>
                </a:r>
                <a:r>
                  <a:rPr lang="en-IN" dirty="0" smtClean="0"/>
                  <a:t>) = S0 – S1 + S2 – S3 +S4 –S5</a:t>
                </a:r>
              </a:p>
              <a:p>
                <a:pPr marL="0" indent="0">
                  <a:buNone/>
                </a:pPr>
                <a:r>
                  <a:rPr lang="en-IN" dirty="0"/>
                  <a:t/>
                </a:r>
                <a:r>
                  <a:rPr lang="en-IN" dirty="0" smtClean="0"/>
                  <a:t>               = 5! -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i="1">
                                <a:latin typeface="Cambria Math"/>
                              </a:rPr>
                              <m:t>5</m:t>
                            </m:r>
                          </m:e>
                          <m:e>
                            <m:r>
                              <a:rPr lang="en-IN" i="1">
                                <a:latin typeface="Cambria Math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/>
                  <a:t> * 4</a:t>
                </a:r>
                <a:r>
                  <a:rPr lang="en-IN" dirty="0" smtClean="0"/>
                  <a:t>! +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i="1">
                                <a:latin typeface="Cambria Math"/>
                              </a:rPr>
                              <m:t>5</m:t>
                            </m:r>
                          </m:e>
                          <m:e>
                            <m:r>
                              <a:rPr lang="en-IN" b="0" i="1" smtClean="0">
                                <a:latin typeface="Cambria Math"/>
                              </a:rPr>
                              <m:t>2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/>
                  <a:t> * </a:t>
                </a:r>
                <a:r>
                  <a:rPr lang="en-IN" dirty="0" smtClean="0"/>
                  <a:t>3! -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i="1">
                                <a:latin typeface="Cambria Math"/>
                              </a:rPr>
                              <m:t>5</m:t>
                            </m:r>
                          </m:e>
                          <m:e>
                            <m:r>
                              <a:rPr lang="en-IN" b="0" i="1" smtClean="0">
                                <a:latin typeface="Cambria Math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/>
                  <a:t> * </a:t>
                </a:r>
                <a:r>
                  <a:rPr lang="en-IN" dirty="0" smtClean="0"/>
                  <a:t>2! +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i="1">
                                <a:latin typeface="Cambria Math"/>
                              </a:rPr>
                              <m:t>5</m:t>
                            </m:r>
                          </m:e>
                          <m:e>
                            <m:r>
                              <a:rPr lang="en-IN" i="1">
                                <a:latin typeface="Cambria Math"/>
                              </a:rPr>
                              <m:t>4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/>
                  <a:t> * 1</a:t>
                </a:r>
                <a:r>
                  <a:rPr lang="en-IN" dirty="0" smtClean="0"/>
                  <a:t>!-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IN" i="1">
                                <a:latin typeface="Cambria Math"/>
                              </a:rPr>
                              <m:t>5</m:t>
                            </m:r>
                          </m:e>
                          <m:e>
                            <m:r>
                              <a:rPr lang="en-IN" i="1">
                                <a:latin typeface="Cambria Math"/>
                              </a:rPr>
                              <m:t>5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/>
                  <a:t> * 0!</a:t>
                </a:r>
              </a:p>
              <a:p>
                <a:pPr marL="0" indent="0">
                  <a:buNone/>
                </a:pPr>
                <a:r>
                  <a:rPr lang="en-IN" dirty="0" smtClean="0"/>
                  <a:t>                = 5!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/>
                          </a:rPr>
                        </m:ctrlPr>
                      </m:fPr>
                      <m:num>
                        <m:r>
                          <a:rPr lang="en-IN" i="1">
                            <a:latin typeface="Cambria Math"/>
                          </a:rPr>
                          <m:t>5!</m:t>
                        </m:r>
                      </m:num>
                      <m:den>
                        <m:r>
                          <a:rPr lang="en-IN" b="0" i="1" smtClean="0">
                            <a:latin typeface="Cambria Math"/>
                          </a:rPr>
                          <m:t>1</m:t>
                        </m:r>
                        <m:r>
                          <a:rPr lang="en-IN" i="1">
                            <a:latin typeface="Cambria Math"/>
                          </a:rPr>
                          <m:t>!∗</m:t>
                        </m:r>
                        <m:r>
                          <a:rPr lang="en-IN" b="0" i="1" smtClean="0">
                            <a:latin typeface="Cambria Math"/>
                          </a:rPr>
                          <m:t>4</m:t>
                        </m:r>
                        <m:r>
                          <a:rPr lang="en-IN" i="1">
                            <a:latin typeface="Cambria Math"/>
                          </a:rPr>
                          <m:t>!</m:t>
                        </m:r>
                      </m:den>
                    </m:f>
                  </m:oMath>
                </a14:m>
                <a:r>
                  <a:rPr lang="en-IN" dirty="0"/>
                  <a:t> * </a:t>
                </a:r>
                <a:r>
                  <a:rPr lang="en-IN" dirty="0" smtClean="0"/>
                  <a:t>4! 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/>
                          </a:rPr>
                          <m:t>5!</m:t>
                        </m:r>
                      </m:num>
                      <m:den>
                        <m:r>
                          <a:rPr lang="en-IN" b="0" i="1" smtClean="0">
                            <a:latin typeface="Cambria Math"/>
                          </a:rPr>
                          <m:t>2!∗3!</m:t>
                        </m:r>
                      </m:den>
                    </m:f>
                  </m:oMath>
                </a14:m>
                <a:r>
                  <a:rPr lang="en-IN" dirty="0" smtClean="0"/>
                  <a:t> * 3! 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/>
                          </a:rPr>
                        </m:ctrlPr>
                      </m:fPr>
                      <m:num>
                        <m:r>
                          <a:rPr lang="en-IN" i="1">
                            <a:latin typeface="Cambria Math"/>
                          </a:rPr>
                          <m:t>5!</m:t>
                        </m:r>
                      </m:num>
                      <m:den>
                        <m:r>
                          <a:rPr lang="en-IN" i="1">
                            <a:latin typeface="Cambria Math"/>
                          </a:rPr>
                          <m:t>3!</m:t>
                        </m:r>
                        <m:r>
                          <a:rPr lang="en-IN" b="0" i="1" smtClean="0">
                            <a:latin typeface="Cambria Math"/>
                          </a:rPr>
                          <m:t>∗2!</m:t>
                        </m:r>
                      </m:den>
                    </m:f>
                  </m:oMath>
                </a14:m>
                <a:r>
                  <a:rPr lang="en-IN" dirty="0"/>
                  <a:t> * </a:t>
                </a:r>
                <a:r>
                  <a:rPr lang="en-IN" dirty="0" smtClean="0"/>
                  <a:t>2!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/>
                          </a:rPr>
                        </m:ctrlPr>
                      </m:fPr>
                      <m:num>
                        <m:r>
                          <a:rPr lang="en-IN" i="1">
                            <a:latin typeface="Cambria Math"/>
                          </a:rPr>
                          <m:t>5!</m:t>
                        </m:r>
                      </m:num>
                      <m:den>
                        <m:r>
                          <a:rPr lang="en-IN" b="0" i="1" smtClean="0">
                            <a:latin typeface="Cambria Math"/>
                          </a:rPr>
                          <m:t>4</m:t>
                        </m:r>
                        <m:r>
                          <a:rPr lang="en-IN" i="1">
                            <a:latin typeface="Cambria Math"/>
                          </a:rPr>
                          <m:t>!</m:t>
                        </m:r>
                        <m:r>
                          <a:rPr lang="en-IN" b="0" i="1" smtClean="0">
                            <a:latin typeface="Cambria Math"/>
                          </a:rPr>
                          <m:t>∗1!</m:t>
                        </m:r>
                      </m:den>
                    </m:f>
                  </m:oMath>
                </a14:m>
                <a:r>
                  <a:rPr lang="en-IN" dirty="0"/>
                  <a:t> * </a:t>
                </a:r>
                <a:r>
                  <a:rPr lang="en-IN" dirty="0" smtClean="0"/>
                  <a:t>1!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/>
                          </a:rPr>
                        </m:ctrlPr>
                      </m:fPr>
                      <m:num>
                        <m:r>
                          <a:rPr lang="en-IN" i="1">
                            <a:latin typeface="Cambria Math"/>
                          </a:rPr>
                          <m:t>5!</m:t>
                        </m:r>
                      </m:num>
                      <m:den>
                        <m:r>
                          <a:rPr lang="en-IN" b="0" i="1" smtClean="0">
                            <a:latin typeface="Cambria Math"/>
                          </a:rPr>
                          <m:t>5!∗0!</m:t>
                        </m:r>
                      </m:den>
                    </m:f>
                  </m:oMath>
                </a14:m>
                <a:r>
                  <a:rPr lang="en-IN" dirty="0"/>
                  <a:t> * </a:t>
                </a:r>
                <a:r>
                  <a:rPr lang="en-IN" dirty="0" smtClean="0"/>
                  <a:t>0! </a:t>
                </a:r>
              </a:p>
              <a:p>
                <a:pPr marL="0" indent="0">
                  <a:buNone/>
                </a:pPr>
                <a:r>
                  <a:rPr lang="en-IN" dirty="0"/>
                  <a:t/>
                </a:r>
                <a:r>
                  <a:rPr lang="en-IN" dirty="0" smtClean="0"/>
                  <a:t>               = 5!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/>
                          </a:rPr>
                          <m:t>1 − </m:t>
                        </m:r>
                        <m:f>
                          <m:fPr>
                            <m:ctrlPr>
                              <a:rPr lang="en-IN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IN" b="0" i="1" smtClean="0">
                                <a:latin typeface="Cambria Math"/>
                              </a:rPr>
                              <m:t>1!</m:t>
                            </m:r>
                          </m:den>
                        </m:f>
                        <m:r>
                          <a:rPr lang="en-IN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IN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IN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IN" b="0" i="1" smtClean="0">
                                <a:latin typeface="Cambria Math"/>
                              </a:rPr>
                              <m:t>2</m:t>
                            </m:r>
                            <m:r>
                              <a:rPr lang="en-IN" i="1">
                                <a:latin typeface="Cambria Math"/>
                              </a:rPr>
                              <m:t>!</m:t>
                            </m:r>
                          </m:den>
                        </m:f>
                        <m:r>
                          <a:rPr lang="en-IN" b="0" i="1" smtClean="0">
                            <a:latin typeface="Cambria Math"/>
                          </a:rPr>
                          <m:t> −</m:t>
                        </m:r>
                        <m:f>
                          <m:fPr>
                            <m:ctrlPr>
                              <a:rPr lang="en-IN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IN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IN" b="0" i="1" smtClean="0">
                                <a:latin typeface="Cambria Math"/>
                              </a:rPr>
                              <m:t>3</m:t>
                            </m:r>
                            <m:r>
                              <a:rPr lang="en-IN" i="1">
                                <a:latin typeface="Cambria Math"/>
                              </a:rPr>
                              <m:t>!</m:t>
                            </m:r>
                          </m:den>
                        </m:f>
                        <m:r>
                          <a:rPr lang="en-IN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IN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IN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IN" b="0" i="1" smtClean="0">
                                <a:latin typeface="Cambria Math"/>
                              </a:rPr>
                              <m:t>4</m:t>
                            </m:r>
                            <m:r>
                              <a:rPr lang="en-IN" i="1">
                                <a:latin typeface="Cambria Math"/>
                              </a:rPr>
                              <m:t>!</m:t>
                            </m:r>
                          </m:den>
                        </m:f>
                        <m:r>
                          <a:rPr lang="en-IN" b="0" i="1" smtClean="0">
                            <a:latin typeface="Cambria Math"/>
                          </a:rPr>
                          <m:t> −</m:t>
                        </m:r>
                        <m:f>
                          <m:fPr>
                            <m:ctrlPr>
                              <a:rPr lang="en-IN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IN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IN" b="0" i="1" smtClean="0">
                                <a:latin typeface="Cambria Math"/>
                              </a:rPr>
                              <m:t>5</m:t>
                            </m:r>
                            <m:r>
                              <a:rPr lang="en-IN" i="1">
                                <a:latin typeface="Cambria Math"/>
                              </a:rPr>
                              <m:t>!</m:t>
                            </m:r>
                          </m:den>
                        </m:f>
                      </m:e>
                    </m:d>
                  </m:oMath>
                </a14:m>
                <a:endParaRPr lang="en-IN" dirty="0" smtClean="0"/>
              </a:p>
              <a:p>
                <a:pPr marL="0" indent="0">
                  <a:buNone/>
                </a:pPr>
                <a:r>
                  <a:rPr lang="en-IN" dirty="0"/>
                  <a:t/>
                </a:r>
                <a:r>
                  <a:rPr lang="en-IN" dirty="0" smtClean="0"/>
                  <a:t>               = 5!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/>
                          </a:rPr>
                        </m:ctrlPr>
                      </m:fPr>
                      <m:num>
                        <m:r>
                          <a:rPr lang="en-IN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/>
                          </a:rPr>
                          <m:t>𝑒</m:t>
                        </m:r>
                        <m:r>
                          <a:rPr lang="en-IN" b="0" i="1" smtClean="0">
                            <a:latin typeface="Cambria Math"/>
                          </a:rPr>
                          <m:t> </m:t>
                        </m:r>
                      </m:den>
                    </m:f>
                  </m:oMath>
                </a14:m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 smtClean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6752"/>
                <a:ext cx="8229600" cy="5184576"/>
              </a:xfrm>
              <a:blipFill rotWithShape="1">
                <a:blip r:embed="rId2"/>
                <a:stretch>
                  <a:fillRect l="-741" t="-16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745747" y="4005064"/>
            <a:ext cx="17853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27028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IN" dirty="0" smtClean="0"/>
                  <a:t>In  general </a:t>
                </a:r>
                <a:r>
                  <a:rPr lang="en-IN" dirty="0" err="1" smtClean="0"/>
                  <a:t>dn</a:t>
                </a:r>
                <a:r>
                  <a:rPr lang="en-IN" dirty="0" smtClean="0"/>
                  <a:t> = n!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/>
                          </a:rPr>
                          <m:t>𝑒</m:t>
                        </m:r>
                      </m:den>
                    </m:f>
                  </m:oMath>
                </a14:m>
                <a:endParaRPr lang="en-IN" dirty="0" smtClean="0"/>
              </a:p>
              <a:p>
                <a:pPr marL="0" indent="0">
                  <a:buNone/>
                </a:pPr>
                <a:r>
                  <a:rPr lang="en-IN" dirty="0" smtClean="0"/>
                  <a:t>Where e = 2.71 </a:t>
                </a:r>
              </a:p>
              <a:p>
                <a:pPr marL="0" indent="0">
                  <a:buNone/>
                </a:pPr>
                <a:r>
                  <a:rPr lang="en-IN" dirty="0" smtClean="0"/>
                  <a:t>For sufficiently large n,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/>
                          </a:rPr>
                        </m:ctrlPr>
                      </m:fPr>
                      <m:num>
                        <m:r>
                          <a:rPr lang="en-IN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IN" i="1">
                            <a:latin typeface="Cambria Math"/>
                          </a:rPr>
                          <m:t>𝑒</m:t>
                        </m:r>
                      </m:den>
                    </m:f>
                  </m:oMath>
                </a14:m>
                <a:r>
                  <a:rPr lang="en-IN" dirty="0" smtClean="0"/>
                  <a:t>&lt; 0.5</a:t>
                </a:r>
              </a:p>
              <a:p>
                <a:pPr marL="0" indent="0">
                  <a:buNone/>
                </a:pPr>
                <a:r>
                  <a:rPr lang="en-IN" dirty="0" smtClean="0"/>
                  <a:t>Note: No. of derangements will be &lt; 0.5  </a:t>
                </a:r>
                <a:endParaRPr lang="en-IN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6184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Problem2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1600200"/>
                <a:ext cx="8856984" cy="45259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N" dirty="0" smtClean="0"/>
                  <a:t>How many ways can 11 people enter a room and leave with a different hat?</a:t>
                </a:r>
              </a:p>
              <a:p>
                <a:pPr marL="0" indent="0">
                  <a:buNone/>
                </a:pPr>
                <a:r>
                  <a:rPr lang="en-IN" dirty="0" err="1" smtClean="0"/>
                  <a:t>Soln</a:t>
                </a:r>
                <a:r>
                  <a:rPr lang="en-IN" dirty="0" smtClean="0"/>
                  <a:t>: </a:t>
                </a:r>
              </a:p>
              <a:p>
                <a:pPr marL="0" indent="0">
                  <a:buNone/>
                </a:pPr>
                <a:r>
                  <a:rPr lang="en-IN" dirty="0" smtClean="0"/>
                  <a:t>d11 = 11! </a:t>
                </a:r>
                <a:r>
                  <a:rPr lang="en-IN" dirty="0"/>
                  <a:t>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/>
                          </a:rPr>
                        </m:ctrlPr>
                      </m:fPr>
                      <m:num>
                        <m:r>
                          <a:rPr lang="en-IN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IN" i="1">
                            <a:latin typeface="Cambria Math"/>
                          </a:rPr>
                          <m:t>𝑒</m:t>
                        </m:r>
                        <m:r>
                          <a:rPr lang="en-IN" i="1">
                            <a:latin typeface="Cambria Math"/>
                          </a:rPr>
                          <m:t> </m:t>
                        </m:r>
                      </m:den>
                    </m:f>
                  </m:oMath>
                </a14:m>
                <a:endParaRPr lang="en-IN" dirty="0" smtClean="0"/>
              </a:p>
              <a:p>
                <a:pPr marL="0" indent="0">
                  <a:buNone/>
                </a:pPr>
                <a:r>
                  <a:rPr lang="en-IN" dirty="0"/>
                  <a:t/>
                </a:r>
                <a:r>
                  <a:rPr lang="en-IN" dirty="0" smtClean="0"/>
                  <a:t>       = 11!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smtClean="0">
                            <a:latin typeface="Cambria Math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IN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IN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IN" b="0" i="1" smtClean="0">
                                <a:latin typeface="Cambria Math"/>
                              </a:rPr>
                              <m:t>=0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/>
                              </a:rPr>
                              <m:t>11</m:t>
                            </m:r>
                          </m:sup>
                          <m:e>
                            <m:f>
                              <m:fPr>
                                <m:ctrlPr>
                                  <a:rPr lang="en-IN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IN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b="0" i="1" smtClean="0">
                                        <a:latin typeface="Cambria Math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IN" b="0" i="1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IN" b="0" i="1" baseline="30000" smtClean="0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IN" b="0" i="1" smtClean="0">
                                    <a:latin typeface="Cambria Math"/>
                                  </a:rPr>
                                  <m:t> </m:t>
                                </m:r>
                              </m:num>
                              <m:den>
                                <m:r>
                                  <a:rPr lang="en-IN" b="0" i="1" smtClean="0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IN" b="0" i="1" smtClean="0">
                                    <a:latin typeface="Cambria Math"/>
                                  </a:rPr>
                                  <m:t>!</m:t>
                                </m:r>
                              </m:den>
                            </m:f>
                          </m:e>
                        </m:nary>
                      </m:e>
                    </m:d>
                  </m:oMath>
                </a14:m>
                <a:endParaRPr lang="en-IN" dirty="0" smtClean="0"/>
              </a:p>
              <a:p>
                <a:pPr marL="0" indent="0">
                  <a:buNone/>
                </a:pPr>
                <a:r>
                  <a:rPr lang="en-IN" dirty="0"/>
                  <a:t/>
                </a:r>
                <a:r>
                  <a:rPr lang="en-IN" dirty="0" smtClean="0"/>
                  <a:t>     = </a:t>
                </a:r>
                <a:r>
                  <a:rPr lang="en-IN" dirty="0"/>
                  <a:t>11!*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IN" sz="2400" i="1">
                            <a:latin typeface="Cambria Math"/>
                          </a:rPr>
                          <m:t>1 − </m:t>
                        </m:r>
                        <m:f>
                          <m:fPr>
                            <m:ctrlPr>
                              <a:rPr lang="en-IN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IN" sz="24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IN" sz="2400" i="1">
                                <a:latin typeface="Cambria Math"/>
                              </a:rPr>
                              <m:t>1!</m:t>
                            </m:r>
                          </m:den>
                        </m:f>
                        <m:r>
                          <a:rPr lang="en-IN" sz="2400" i="1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IN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IN" sz="24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IN" sz="2400" i="1">
                                <a:latin typeface="Cambria Math"/>
                              </a:rPr>
                              <m:t>2!</m:t>
                            </m:r>
                          </m:den>
                        </m:f>
                        <m:r>
                          <a:rPr lang="en-IN" sz="2400" i="1">
                            <a:latin typeface="Cambria Math"/>
                          </a:rPr>
                          <m:t> −</m:t>
                        </m:r>
                        <m:f>
                          <m:fPr>
                            <m:ctrlPr>
                              <a:rPr lang="en-IN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IN" sz="24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IN" sz="2400" i="1">
                                <a:latin typeface="Cambria Math"/>
                              </a:rPr>
                              <m:t>3!</m:t>
                            </m:r>
                          </m:den>
                        </m:f>
                        <m:r>
                          <a:rPr lang="en-IN" sz="2400" i="1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IN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IN" sz="24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IN" sz="2400" i="1">
                                <a:latin typeface="Cambria Math"/>
                              </a:rPr>
                              <m:t>4!</m:t>
                            </m:r>
                          </m:den>
                        </m:f>
                        <m:r>
                          <a:rPr lang="en-IN" sz="2400" i="1">
                            <a:latin typeface="Cambria Math"/>
                          </a:rPr>
                          <m:t> −</m:t>
                        </m:r>
                        <m:f>
                          <m:fPr>
                            <m:ctrlPr>
                              <a:rPr lang="en-IN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IN" sz="24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IN" sz="2400" i="1">
                                <a:latin typeface="Cambria Math"/>
                              </a:rPr>
                              <m:t>5!</m:t>
                            </m:r>
                          </m:den>
                        </m:f>
                        <m:r>
                          <a:rPr lang="en-IN" sz="2400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IN" sz="24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IN" sz="24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IN" sz="2400" b="0" i="1" smtClean="0">
                                <a:latin typeface="Cambria Math"/>
                              </a:rPr>
                              <m:t>6!</m:t>
                            </m:r>
                          </m:den>
                        </m:f>
                        <m:r>
                          <a:rPr lang="en-IN" sz="2400" b="0" i="1" smtClean="0">
                            <a:latin typeface="Cambria Math"/>
                          </a:rPr>
                          <m:t> −</m:t>
                        </m:r>
                        <m:f>
                          <m:fPr>
                            <m:ctrlPr>
                              <a:rPr lang="en-IN" sz="24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IN" sz="24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IN" sz="2400" b="0" i="1" smtClean="0">
                                <a:latin typeface="Cambria Math"/>
                              </a:rPr>
                              <m:t>7!</m:t>
                            </m:r>
                          </m:den>
                        </m:f>
                        <m:r>
                          <a:rPr lang="en-IN" sz="2400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IN" sz="24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IN" sz="24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IN" sz="2400" b="0" i="1" smtClean="0">
                                <a:latin typeface="Cambria Math"/>
                              </a:rPr>
                              <m:t>8!</m:t>
                            </m:r>
                          </m:den>
                        </m:f>
                        <m:r>
                          <a:rPr lang="en-IN" sz="2400" b="0" i="1" smtClean="0">
                            <a:latin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en-IN" sz="24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IN" sz="24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IN" sz="2400" b="0" i="1" smtClean="0">
                                <a:latin typeface="Cambria Math"/>
                              </a:rPr>
                              <m:t>9!</m:t>
                            </m:r>
                          </m:den>
                        </m:f>
                        <m:r>
                          <a:rPr lang="en-IN" sz="2400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IN" sz="24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IN" sz="24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IN" sz="2400" b="0" i="1" smtClean="0">
                                <a:latin typeface="Cambria Math"/>
                              </a:rPr>
                              <m:t>10!</m:t>
                            </m:r>
                          </m:den>
                        </m:f>
                        <m:r>
                          <a:rPr lang="en-IN" sz="2400" b="0" i="1" smtClean="0">
                            <a:latin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en-IN" sz="24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IN" sz="24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IN" sz="2400" b="0" i="1" smtClean="0">
                                <a:latin typeface="Cambria Math"/>
                              </a:rPr>
                              <m:t>11!</m:t>
                            </m:r>
                          </m:den>
                        </m:f>
                      </m:e>
                    </m:d>
                  </m:oMath>
                </a14:m>
                <a:endParaRPr lang="en-IN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1600200"/>
                <a:ext cx="8856984" cy="4525963"/>
              </a:xfrm>
              <a:blipFill rotWithShape="1">
                <a:blip r:embed="rId2"/>
                <a:stretch>
                  <a:fillRect l="-1721" t="-17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6429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Problem3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IN" dirty="0" smtClean="0"/>
                  <a:t>Suppose we have 4 IA’s dating 4 students. How can we assign IA’s to mark tests so that no IA marks their significant other’s test? </a:t>
                </a:r>
              </a:p>
              <a:p>
                <a:pPr marL="0" indent="0">
                  <a:buNone/>
                </a:pPr>
                <a:r>
                  <a:rPr lang="en-IN" dirty="0" err="1" smtClean="0"/>
                  <a:t>Soln</a:t>
                </a:r>
                <a:r>
                  <a:rPr lang="en-IN" dirty="0" smtClean="0"/>
                  <a:t>:</a:t>
                </a:r>
              </a:p>
              <a:p>
                <a:pPr marL="0" indent="0">
                  <a:buNone/>
                </a:pPr>
                <a:r>
                  <a:rPr lang="en-IN" dirty="0"/>
                  <a:t>n</a:t>
                </a:r>
                <a:r>
                  <a:rPr lang="en-IN" dirty="0" smtClean="0"/>
                  <a:t> = 4</a:t>
                </a:r>
              </a:p>
              <a:p>
                <a:pPr marL="0" indent="0">
                  <a:buNone/>
                </a:pPr>
                <a:r>
                  <a:rPr lang="en-IN" dirty="0" smtClean="0"/>
                  <a:t>The number of derangement is </a:t>
                </a:r>
              </a:p>
              <a:p>
                <a:pPr marL="0" indent="0">
                  <a:buNone/>
                </a:pPr>
                <a:r>
                  <a:rPr lang="en-IN" dirty="0"/>
                  <a:t>d</a:t>
                </a:r>
                <a:r>
                  <a:rPr lang="en-IN" dirty="0" smtClean="0"/>
                  <a:t>4  = 4! *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latin typeface="Cambria Math"/>
                          </a:rPr>
                          <m:t>1 − </m:t>
                        </m:r>
                        <m:f>
                          <m:fPr>
                            <m:ctrlPr>
                              <a:rPr lang="en-IN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IN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IN" i="1">
                                <a:latin typeface="Cambria Math"/>
                              </a:rPr>
                              <m:t>1!</m:t>
                            </m:r>
                          </m:den>
                        </m:f>
                        <m:r>
                          <a:rPr lang="en-IN" i="1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IN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IN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IN" i="1">
                                <a:latin typeface="Cambria Math"/>
                              </a:rPr>
                              <m:t>2!</m:t>
                            </m:r>
                          </m:den>
                        </m:f>
                        <m:r>
                          <a:rPr lang="en-IN" i="1">
                            <a:latin typeface="Cambria Math"/>
                          </a:rPr>
                          <m:t> −</m:t>
                        </m:r>
                        <m:f>
                          <m:fPr>
                            <m:ctrlPr>
                              <a:rPr lang="en-IN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IN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IN" i="1">
                                <a:latin typeface="Cambria Math"/>
                              </a:rPr>
                              <m:t>3!</m:t>
                            </m:r>
                          </m:den>
                        </m:f>
                        <m:r>
                          <a:rPr lang="en-IN" i="1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IN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IN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IN" i="1">
                                <a:latin typeface="Cambria Math"/>
                              </a:rPr>
                              <m:t>4!</m:t>
                            </m:r>
                          </m:den>
                        </m:f>
                        <m:r>
                          <a:rPr lang="en-IN" i="1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endParaRPr lang="en-IN" dirty="0" smtClean="0"/>
              </a:p>
              <a:p>
                <a:pPr marL="0" indent="0">
                  <a:buNone/>
                </a:pPr>
                <a:r>
                  <a:rPr lang="en-IN" dirty="0" smtClean="0"/>
                  <a:t>       = 24 *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latin typeface="Cambria Math"/>
                          </a:rPr>
                          <m:t>1 − </m:t>
                        </m:r>
                        <m:f>
                          <m:fPr>
                            <m:ctrlPr>
                              <a:rPr lang="en-IN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IN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IN" i="1">
                                <a:latin typeface="Cambria Math"/>
                              </a:rPr>
                              <m:t>1</m:t>
                            </m:r>
                          </m:den>
                        </m:f>
                        <m:r>
                          <a:rPr lang="en-IN" i="1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IN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IN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IN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r>
                          <a:rPr lang="en-IN" i="1">
                            <a:latin typeface="Cambria Math"/>
                          </a:rPr>
                          <m:t> −</m:t>
                        </m:r>
                        <m:f>
                          <m:fPr>
                            <m:ctrlPr>
                              <a:rPr lang="en-IN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IN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IN" b="0" i="1" smtClean="0">
                                <a:latin typeface="Cambria Math"/>
                              </a:rPr>
                              <m:t>6</m:t>
                            </m:r>
                          </m:den>
                        </m:f>
                        <m:r>
                          <a:rPr lang="en-IN" i="1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IN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IN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IN" b="0" i="1" smtClean="0">
                                <a:latin typeface="Cambria Math"/>
                              </a:rPr>
                              <m:t>2</m:t>
                            </m:r>
                            <m:r>
                              <a:rPr lang="en-IN" i="1">
                                <a:latin typeface="Cambria Math"/>
                              </a:rPr>
                              <m:t>4</m:t>
                            </m:r>
                          </m:den>
                        </m:f>
                        <m:r>
                          <a:rPr lang="en-IN" i="1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endParaRPr lang="en-IN" dirty="0" smtClean="0"/>
              </a:p>
              <a:p>
                <a:pPr marL="0" indent="0">
                  <a:buNone/>
                </a:pPr>
                <a:r>
                  <a:rPr lang="en-IN" dirty="0"/>
                  <a:t/>
                </a:r>
                <a:r>
                  <a:rPr lang="en-IN" dirty="0" smtClean="0"/>
                  <a:t>      =  24 – 24 + 12 – 4 + 1</a:t>
                </a:r>
              </a:p>
              <a:p>
                <a:pPr marL="0" indent="0">
                  <a:buNone/>
                </a:pPr>
                <a:r>
                  <a:rPr lang="en-IN" dirty="0"/>
                  <a:t/>
                </a:r>
                <a:r>
                  <a:rPr lang="en-IN" dirty="0" smtClean="0"/>
                  <a:t>      =  12 – 4 +1</a:t>
                </a:r>
              </a:p>
              <a:p>
                <a:pPr marL="0" indent="0">
                  <a:buNone/>
                </a:pPr>
                <a:r>
                  <a:rPr lang="en-IN" dirty="0"/>
                  <a:t/>
                </a:r>
                <a:r>
                  <a:rPr lang="en-IN" dirty="0" smtClean="0"/>
                  <a:t>      =   9</a:t>
                </a:r>
                <a:endParaRPr lang="en-IN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85" t="-2426" b="-12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60848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15159</TotalTime>
  <Words>301</Words>
  <Application>Microsoft Office PowerPoint</Application>
  <PresentationFormat>On-screen Show (4:3)</PresentationFormat>
  <Paragraphs>71</Paragraphs>
  <Slides>18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Office Theme</vt:lpstr>
      <vt:lpstr>3_Custom Design</vt:lpstr>
      <vt:lpstr>1_Custom Design</vt:lpstr>
      <vt:lpstr>2_Custom Design</vt:lpstr>
      <vt:lpstr>Custom Design</vt:lpstr>
      <vt:lpstr>Slide 1</vt:lpstr>
      <vt:lpstr>What is Derangement?</vt:lpstr>
      <vt:lpstr>Derangement</vt:lpstr>
      <vt:lpstr>Slide 4</vt:lpstr>
      <vt:lpstr>Slide 5</vt:lpstr>
      <vt:lpstr>Slide 6</vt:lpstr>
      <vt:lpstr>Slide 7</vt:lpstr>
      <vt:lpstr>Problem2</vt:lpstr>
      <vt:lpstr>Problem3</vt:lpstr>
      <vt:lpstr>Problem4</vt:lpstr>
      <vt:lpstr>Slide 11</vt:lpstr>
      <vt:lpstr>Slide 12</vt:lpstr>
      <vt:lpstr>Problem5 </vt:lpstr>
      <vt:lpstr>Problem6</vt:lpstr>
      <vt:lpstr>Problem6</vt:lpstr>
      <vt:lpstr>Problem6</vt:lpstr>
      <vt:lpstr>Problem6</vt:lpstr>
      <vt:lpstr>Slide 18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Bigdata Introduction</dc:title>
  <dc:creator>pushpa</dc:creator>
  <cp:lastModifiedBy>admin</cp:lastModifiedBy>
  <cp:revision>808</cp:revision>
  <dcterms:created xsi:type="dcterms:W3CDTF">2006-08-16T00:00:00Z</dcterms:created>
  <dcterms:modified xsi:type="dcterms:W3CDTF">2019-10-11T23:18:47Z</dcterms:modified>
</cp:coreProperties>
</file>